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57" r:id="rId3"/>
    <p:sldId id="258" r:id="rId4"/>
    <p:sldId id="259" r:id="rId5"/>
    <p:sldId id="260" r:id="rId6"/>
    <p:sldId id="262" r:id="rId7"/>
    <p:sldId id="261" r:id="rId8"/>
    <p:sldId id="263" r:id="rId9"/>
    <p:sldId id="264" r:id="rId10"/>
    <p:sldId id="265" r:id="rId11"/>
    <p:sldId id="266" r:id="rId12"/>
    <p:sldId id="267" r:id="rId13"/>
    <p:sldId id="268" r:id="rId14"/>
    <p:sldId id="270" r:id="rId15"/>
    <p:sldId id="276" r:id="rId16"/>
    <p:sldId id="271" r:id="rId17"/>
    <p:sldId id="277" r:id="rId18"/>
    <p:sldId id="278" r:id="rId19"/>
    <p:sldId id="273" r:id="rId20"/>
    <p:sldId id="269"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59"/>
  </p:normalViewPr>
  <p:slideViewPr>
    <p:cSldViewPr snapToGrid="0" snapToObjects="1">
      <p:cViewPr varScale="1">
        <p:scale>
          <a:sx n="109" d="100"/>
          <a:sy n="109" d="100"/>
        </p:scale>
        <p:origin x="68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FD1DAD-E1A4-FA44-A1FD-10DF081EAB70}" type="datetimeFigureOut">
              <a:rPr lang="en-US" smtClean="0"/>
              <a:t>10/16/23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6EE92F-96EF-E147-A41E-3B2ED3D2FAEC}" type="slidenum">
              <a:rPr lang="en-US" smtClean="0"/>
              <a:t>‹#›</a:t>
            </a:fld>
            <a:endParaRPr lang="en-US"/>
          </a:p>
        </p:txBody>
      </p:sp>
    </p:spTree>
    <p:extLst>
      <p:ext uri="{BB962C8B-B14F-4D97-AF65-F5344CB8AC3E}">
        <p14:creationId xmlns:p14="http://schemas.microsoft.com/office/powerpoint/2010/main" val="670866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9D6EE92F-96EF-E147-A41E-3B2ED3D2FAEC}" type="slidenum">
              <a:rPr lang="en-US" smtClean="0"/>
              <a:t>1</a:t>
            </a:fld>
            <a:endParaRPr lang="en-US"/>
          </a:p>
        </p:txBody>
      </p:sp>
    </p:spTree>
    <p:extLst>
      <p:ext uri="{BB962C8B-B14F-4D97-AF65-F5344CB8AC3E}">
        <p14:creationId xmlns:p14="http://schemas.microsoft.com/office/powerpoint/2010/main" val="3233974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D6EE92F-96EF-E147-A41E-3B2ED3D2FAEC}" type="slidenum">
              <a:rPr lang="en-US" smtClean="0"/>
              <a:t>10</a:t>
            </a:fld>
            <a:endParaRPr lang="en-US"/>
          </a:p>
        </p:txBody>
      </p:sp>
    </p:spTree>
    <p:extLst>
      <p:ext uri="{BB962C8B-B14F-4D97-AF65-F5344CB8AC3E}">
        <p14:creationId xmlns:p14="http://schemas.microsoft.com/office/powerpoint/2010/main" val="32090754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45D64-91BF-B5A6-2E0D-0724C7F5C5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B9C4F76-ACAE-9734-CB06-4C1C23BF02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56EBD88-B1FB-30B1-0280-6307FB3918C8}"/>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5" name="Footer Placeholder 4">
            <a:extLst>
              <a:ext uri="{FF2B5EF4-FFF2-40B4-BE49-F238E27FC236}">
                <a16:creationId xmlns:a16="http://schemas.microsoft.com/office/drawing/2014/main" id="{77042570-914C-64B8-A4E9-94EA47ACEE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CAA602-DCAA-0856-2D43-E8FDF7307637}"/>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30689174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6F3B4-9BB9-6879-DD1A-84DEB07B25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68160D7-3222-934A-F3E9-6FEC155C78B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0F97B3-8A5D-494D-C1C5-A04D1786D45C}"/>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5" name="Footer Placeholder 4">
            <a:extLst>
              <a:ext uri="{FF2B5EF4-FFF2-40B4-BE49-F238E27FC236}">
                <a16:creationId xmlns:a16="http://schemas.microsoft.com/office/drawing/2014/main" id="{1E4C1491-9347-1842-9DC0-0FA5BE5132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6653FF-EB2C-BCB0-5D15-AACFF668505E}"/>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697393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612801-F212-7501-BDE4-BD97556CDDB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5B4923D-A4B2-9107-A509-867FBAC4D6C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D0644A2-DA84-1446-8D55-12008996AC5F}"/>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5" name="Footer Placeholder 4">
            <a:extLst>
              <a:ext uri="{FF2B5EF4-FFF2-40B4-BE49-F238E27FC236}">
                <a16:creationId xmlns:a16="http://schemas.microsoft.com/office/drawing/2014/main" id="{A478B3DC-8B10-1AB5-3085-A81E4FAC38E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FA63AF1-CC7A-C0E5-6560-589C48D6B482}"/>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2664325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C0BC30-6884-9B48-2825-07ABBDE5BC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E23F76-D46B-BEA6-3131-1FCF8C8D63D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F3E5409-FC4A-AF1A-B396-836BBB3C18E7}"/>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5" name="Footer Placeholder 4">
            <a:extLst>
              <a:ext uri="{FF2B5EF4-FFF2-40B4-BE49-F238E27FC236}">
                <a16:creationId xmlns:a16="http://schemas.microsoft.com/office/drawing/2014/main" id="{0195281D-5A45-B8E0-3DFA-1791E41A9DE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CC87ED-4CB8-8B66-2E40-8AD048C485D7}"/>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220179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F172C-6DB3-EF53-0823-3F5254A42DC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79AF1F1-1D85-7139-1828-F962E4C7D7E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D6E6510-EB02-F050-FE6C-5F3E0DC9026D}"/>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5" name="Footer Placeholder 4">
            <a:extLst>
              <a:ext uri="{FF2B5EF4-FFF2-40B4-BE49-F238E27FC236}">
                <a16:creationId xmlns:a16="http://schemas.microsoft.com/office/drawing/2014/main" id="{178BDB75-D05D-C084-A8AF-4F0852A8F0C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D9EA523-3FA6-9D1A-86B6-CFC7685D5E7B}"/>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19787695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49363-EB98-7EA8-DC97-390CE5AAF7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E5DF471-850D-4B8F-A84B-900DF1C4DE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177E6FF-2D72-04B3-8C23-B6D312EC6BF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063FEFB-465C-BDFB-1594-F96BE3F875BA}"/>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6" name="Footer Placeholder 5">
            <a:extLst>
              <a:ext uri="{FF2B5EF4-FFF2-40B4-BE49-F238E27FC236}">
                <a16:creationId xmlns:a16="http://schemas.microsoft.com/office/drawing/2014/main" id="{45CBBE07-6B30-EFF2-1907-4C12C595DD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E4543B0-BFC8-EF98-4219-5B81C7595B99}"/>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727371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2491DF-50F6-41F3-DD6B-2D79583382F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C0B9245-46EC-A997-DF65-CEE8FB6A32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EBE6EFC-3063-99F1-D3E8-2C3E55167E1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67CFB5-55DF-A84F-6DD1-6FD174C99E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91ACCAC-D752-B3D4-CE46-A75388E9C5F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47E7E25-2363-67F6-8DCA-CFB5181E1F17}"/>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8" name="Footer Placeholder 7">
            <a:extLst>
              <a:ext uri="{FF2B5EF4-FFF2-40B4-BE49-F238E27FC236}">
                <a16:creationId xmlns:a16="http://schemas.microsoft.com/office/drawing/2014/main" id="{6E777E06-75ED-5F55-65D7-85F1233271C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46C199-A42F-95FD-11A6-134F183E2D6F}"/>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3749977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976C69-1287-A193-A7E2-C1A1F4B7FDA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ED8992-328D-BDBC-1096-1091204F359D}"/>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4" name="Footer Placeholder 3">
            <a:extLst>
              <a:ext uri="{FF2B5EF4-FFF2-40B4-BE49-F238E27FC236}">
                <a16:creationId xmlns:a16="http://schemas.microsoft.com/office/drawing/2014/main" id="{BA1CCE18-70CE-152B-44A6-3E96CFEF32F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973131-8A64-A675-C539-8851618FD8B0}"/>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2609298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515F13-D566-AAC8-D394-C6D89023540E}"/>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3" name="Footer Placeholder 2">
            <a:extLst>
              <a:ext uri="{FF2B5EF4-FFF2-40B4-BE49-F238E27FC236}">
                <a16:creationId xmlns:a16="http://schemas.microsoft.com/office/drawing/2014/main" id="{5963CE16-4673-AE5E-9B18-8CC81AF93E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FBE5662-4270-E24A-DD95-ABB667531DDE}"/>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353109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72648-E117-C5D9-8305-E0EF917D1E3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BB3F522-0C68-6B09-8B1F-7B74040A0DE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C9F7F19-3EDA-6E12-F483-3163BE2A7EF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99C7B6-275E-BB70-61CE-8FF1BF2B2045}"/>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6" name="Footer Placeholder 5">
            <a:extLst>
              <a:ext uri="{FF2B5EF4-FFF2-40B4-BE49-F238E27FC236}">
                <a16:creationId xmlns:a16="http://schemas.microsoft.com/office/drawing/2014/main" id="{B623639C-B135-AA63-899D-4013DB9415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88B3BA3-353D-A6B2-41F7-B8949BE2CD78}"/>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3570494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6E6E3-71D3-D43F-FA42-284FE11F29A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CFAD214-1A81-D611-98B9-E561A259E25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CE97389-F73F-B9FF-C331-5919CD432A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3AF1503-D9D8-232B-D1CD-060AB63514C1}"/>
              </a:ext>
            </a:extLst>
          </p:cNvPr>
          <p:cNvSpPr>
            <a:spLocks noGrp="1"/>
          </p:cNvSpPr>
          <p:nvPr>
            <p:ph type="dt" sz="half" idx="10"/>
          </p:nvPr>
        </p:nvSpPr>
        <p:spPr/>
        <p:txBody>
          <a:bodyPr/>
          <a:lstStyle/>
          <a:p>
            <a:fld id="{67DF1060-5DFC-2141-9FE7-D0C973C1522B}" type="datetimeFigureOut">
              <a:rPr lang="en-US" smtClean="0"/>
              <a:t>10/16/23</a:t>
            </a:fld>
            <a:endParaRPr lang="en-US"/>
          </a:p>
        </p:txBody>
      </p:sp>
      <p:sp>
        <p:nvSpPr>
          <p:cNvPr id="6" name="Footer Placeholder 5">
            <a:extLst>
              <a:ext uri="{FF2B5EF4-FFF2-40B4-BE49-F238E27FC236}">
                <a16:creationId xmlns:a16="http://schemas.microsoft.com/office/drawing/2014/main" id="{5AB752AB-E76F-A95C-11A5-052A3F68EE3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F18BB4-229D-7DE0-BABC-F424B2993139}"/>
              </a:ext>
            </a:extLst>
          </p:cNvPr>
          <p:cNvSpPr>
            <a:spLocks noGrp="1"/>
          </p:cNvSpPr>
          <p:nvPr>
            <p:ph type="sldNum" sz="quarter" idx="12"/>
          </p:nvPr>
        </p:nvSpPr>
        <p:spPr/>
        <p:txBody>
          <a:bodyPr/>
          <a:lstStyle/>
          <a:p>
            <a:fld id="{45BDA240-F444-F545-9BFB-701B9D906DB1}" type="slidenum">
              <a:rPr lang="en-US" smtClean="0"/>
              <a:t>‹#›</a:t>
            </a:fld>
            <a:endParaRPr lang="en-US"/>
          </a:p>
        </p:txBody>
      </p:sp>
    </p:spTree>
    <p:extLst>
      <p:ext uri="{BB962C8B-B14F-4D97-AF65-F5344CB8AC3E}">
        <p14:creationId xmlns:p14="http://schemas.microsoft.com/office/powerpoint/2010/main" val="1355993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ADCF029-933A-86AC-ECF4-F54D269E40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30E1578-64EC-6667-C122-7A872DF7969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38A8C6-408E-A770-E8E4-796980054CF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DF1060-5DFC-2141-9FE7-D0C973C1522B}" type="datetimeFigureOut">
              <a:rPr lang="en-US" smtClean="0"/>
              <a:t>10/16/23</a:t>
            </a:fld>
            <a:endParaRPr lang="en-US"/>
          </a:p>
        </p:txBody>
      </p:sp>
      <p:sp>
        <p:nvSpPr>
          <p:cNvPr id="5" name="Footer Placeholder 4">
            <a:extLst>
              <a:ext uri="{FF2B5EF4-FFF2-40B4-BE49-F238E27FC236}">
                <a16:creationId xmlns:a16="http://schemas.microsoft.com/office/drawing/2014/main" id="{4A7CCAF6-F87D-4933-BF0F-F9B13676C34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660614-071F-D6BC-5B14-B885A793195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BDA240-F444-F545-9BFB-701B9D906DB1}" type="slidenum">
              <a:rPr lang="en-US" smtClean="0"/>
              <a:t>‹#›</a:t>
            </a:fld>
            <a:endParaRPr lang="en-US"/>
          </a:p>
        </p:txBody>
      </p:sp>
    </p:spTree>
    <p:extLst>
      <p:ext uri="{BB962C8B-B14F-4D97-AF65-F5344CB8AC3E}">
        <p14:creationId xmlns:p14="http://schemas.microsoft.com/office/powerpoint/2010/main" val="14655997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chemfiesta.org/2016/02/19/electron-configurations/"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319D9-9549-7C7E-4D6B-4BA1497A61EB}"/>
              </a:ext>
            </a:extLst>
          </p:cNvPr>
          <p:cNvSpPr>
            <a:spLocks noGrp="1"/>
          </p:cNvSpPr>
          <p:nvPr>
            <p:ph type="ctrTitle"/>
          </p:nvPr>
        </p:nvSpPr>
        <p:spPr>
          <a:xfrm>
            <a:off x="1524000" y="-234950"/>
            <a:ext cx="9144000" cy="2387600"/>
          </a:xfrm>
        </p:spPr>
        <p:txBody>
          <a:bodyPr/>
          <a:lstStyle/>
          <a:p>
            <a:r>
              <a:rPr lang="en-US" b="1" dirty="0"/>
              <a:t>The magical world of quantum mechanics</a:t>
            </a:r>
          </a:p>
        </p:txBody>
      </p:sp>
      <p:sp>
        <p:nvSpPr>
          <p:cNvPr id="3" name="Subtitle 2">
            <a:extLst>
              <a:ext uri="{FF2B5EF4-FFF2-40B4-BE49-F238E27FC236}">
                <a16:creationId xmlns:a16="http://schemas.microsoft.com/office/drawing/2014/main" id="{22DA5460-5CFA-8BBF-C94A-C9E19CF52D2B}"/>
              </a:ext>
            </a:extLst>
          </p:cNvPr>
          <p:cNvSpPr>
            <a:spLocks noGrp="1"/>
          </p:cNvSpPr>
          <p:nvPr>
            <p:ph type="subTitle" idx="1"/>
          </p:nvPr>
        </p:nvSpPr>
        <p:spPr>
          <a:xfrm>
            <a:off x="1524000" y="2330450"/>
            <a:ext cx="9144000" cy="1655762"/>
          </a:xfrm>
        </p:spPr>
        <p:txBody>
          <a:bodyPr/>
          <a:lstStyle/>
          <a:p>
            <a:r>
              <a:rPr lang="en-US" dirty="0"/>
              <a:t>Except without all of the scary math</a:t>
            </a:r>
          </a:p>
        </p:txBody>
      </p:sp>
      <p:pic>
        <p:nvPicPr>
          <p:cNvPr id="1026" name="Picture 2" descr="Physics - How High Schools Teach Quantum Physics">
            <a:extLst>
              <a:ext uri="{FF2B5EF4-FFF2-40B4-BE49-F238E27FC236}">
                <a16:creationId xmlns:a16="http://schemas.microsoft.com/office/drawing/2014/main" id="{C3CC6564-B5FA-3748-FC1E-EBE8695CE4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1000" y="3158331"/>
            <a:ext cx="6350000" cy="317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59073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A0B1AE-1A72-2493-FE95-B5256BB9508B}"/>
              </a:ext>
            </a:extLst>
          </p:cNvPr>
          <p:cNvSpPr>
            <a:spLocks noGrp="1"/>
          </p:cNvSpPr>
          <p:nvPr>
            <p:ph type="title"/>
          </p:nvPr>
        </p:nvSpPr>
        <p:spPr/>
        <p:txBody>
          <a:bodyPr/>
          <a:lstStyle/>
          <a:p>
            <a:r>
              <a:rPr lang="en-US" b="1" dirty="0"/>
              <a:t>Quantum numbers:  n, l, m</a:t>
            </a:r>
            <a:r>
              <a:rPr lang="en-US" b="1" baseline="-25000" dirty="0"/>
              <a:t>l</a:t>
            </a:r>
            <a:r>
              <a:rPr lang="en-US" b="1" dirty="0"/>
              <a:t>, and </a:t>
            </a:r>
            <a:r>
              <a:rPr lang="en-US" b="1" dirty="0" err="1"/>
              <a:t>m</a:t>
            </a:r>
            <a:r>
              <a:rPr lang="en-US" b="1" baseline="-25000" dirty="0" err="1"/>
              <a:t>s</a:t>
            </a:r>
            <a:endParaRPr lang="en-US" b="1" dirty="0"/>
          </a:p>
        </p:txBody>
      </p:sp>
      <p:graphicFrame>
        <p:nvGraphicFramePr>
          <p:cNvPr id="3" name="Table 3">
            <a:extLst>
              <a:ext uri="{FF2B5EF4-FFF2-40B4-BE49-F238E27FC236}">
                <a16:creationId xmlns:a16="http://schemas.microsoft.com/office/drawing/2014/main" id="{AB52183A-80F2-EC61-1F77-5AF4821A8153}"/>
              </a:ext>
            </a:extLst>
          </p:cNvPr>
          <p:cNvGraphicFramePr>
            <a:graphicFrameLocks noGrp="1"/>
          </p:cNvGraphicFramePr>
          <p:nvPr>
            <p:extLst>
              <p:ext uri="{D42A27DB-BD31-4B8C-83A1-F6EECF244321}">
                <p14:modId xmlns:p14="http://schemas.microsoft.com/office/powerpoint/2010/main" val="424135608"/>
              </p:ext>
            </p:extLst>
          </p:nvPr>
        </p:nvGraphicFramePr>
        <p:xfrm>
          <a:off x="1271588" y="1690688"/>
          <a:ext cx="9667345" cy="4114800"/>
        </p:xfrm>
        <a:graphic>
          <a:graphicData uri="http://schemas.openxmlformats.org/drawingml/2006/table">
            <a:tbl>
              <a:tblPr firstRow="1" bandRow="1">
                <a:tableStyleId>{5C22544A-7EE6-4342-B048-85BDC9FD1C3A}</a:tableStyleId>
              </a:tblPr>
              <a:tblGrid>
                <a:gridCol w="3052057">
                  <a:extLst>
                    <a:ext uri="{9D8B030D-6E8A-4147-A177-3AD203B41FA5}">
                      <a16:colId xmlns:a16="http://schemas.microsoft.com/office/drawing/2014/main" val="389688308"/>
                    </a:ext>
                  </a:extLst>
                </a:gridCol>
                <a:gridCol w="2122312">
                  <a:extLst>
                    <a:ext uri="{9D8B030D-6E8A-4147-A177-3AD203B41FA5}">
                      <a16:colId xmlns:a16="http://schemas.microsoft.com/office/drawing/2014/main" val="4063864508"/>
                    </a:ext>
                  </a:extLst>
                </a:gridCol>
                <a:gridCol w="4492976">
                  <a:extLst>
                    <a:ext uri="{9D8B030D-6E8A-4147-A177-3AD203B41FA5}">
                      <a16:colId xmlns:a16="http://schemas.microsoft.com/office/drawing/2014/main" val="3949462454"/>
                    </a:ext>
                  </a:extLst>
                </a:gridCol>
              </a:tblGrid>
              <a:tr h="370840">
                <a:tc>
                  <a:txBody>
                    <a:bodyPr/>
                    <a:lstStyle/>
                    <a:p>
                      <a:pPr algn="ctr"/>
                      <a:r>
                        <a:rPr lang="en-US" sz="2400" dirty="0"/>
                        <a:t>Quantum Number</a:t>
                      </a:r>
                    </a:p>
                  </a:txBody>
                  <a:tcPr/>
                </a:tc>
                <a:tc>
                  <a:txBody>
                    <a:bodyPr/>
                    <a:lstStyle/>
                    <a:p>
                      <a:pPr algn="ctr"/>
                      <a:r>
                        <a:rPr lang="en-US" sz="2400" dirty="0"/>
                        <a:t>Allowed Values</a:t>
                      </a:r>
                    </a:p>
                  </a:txBody>
                  <a:tcPr/>
                </a:tc>
                <a:tc>
                  <a:txBody>
                    <a:bodyPr/>
                    <a:lstStyle/>
                    <a:p>
                      <a:pPr algn="ctr"/>
                      <a:r>
                        <a:rPr lang="en-US" sz="2400" dirty="0"/>
                        <a:t>What It Determines</a:t>
                      </a:r>
                    </a:p>
                  </a:txBody>
                  <a:tcPr/>
                </a:tc>
                <a:extLst>
                  <a:ext uri="{0D108BD9-81ED-4DB2-BD59-A6C34878D82A}">
                    <a16:rowId xmlns:a16="http://schemas.microsoft.com/office/drawing/2014/main" val="3651621183"/>
                  </a:ext>
                </a:extLst>
              </a:tr>
              <a:tr h="370840">
                <a:tc>
                  <a:txBody>
                    <a:bodyPr/>
                    <a:lstStyle/>
                    <a:p>
                      <a:pPr algn="ctr"/>
                      <a:r>
                        <a:rPr lang="en-US" sz="2400" dirty="0"/>
                        <a:t>Principal quantum number, </a:t>
                      </a:r>
                      <a:r>
                        <a:rPr lang="en-US" sz="2400" b="1" dirty="0"/>
                        <a:t>n</a:t>
                      </a:r>
                    </a:p>
                  </a:txBody>
                  <a:tcPr anchor="ctr"/>
                </a:tc>
                <a:tc>
                  <a:txBody>
                    <a:bodyPr/>
                    <a:lstStyle/>
                    <a:p>
                      <a:pPr algn="ctr"/>
                      <a:r>
                        <a:rPr lang="en-US" sz="2400" dirty="0"/>
                        <a:t>1,2,3…</a:t>
                      </a:r>
                    </a:p>
                  </a:txBody>
                  <a:tcPr anchor="ctr"/>
                </a:tc>
                <a:tc>
                  <a:txBody>
                    <a:bodyPr/>
                    <a:lstStyle/>
                    <a:p>
                      <a:pPr algn="ctr"/>
                      <a:r>
                        <a:rPr lang="en-US" sz="2400" dirty="0"/>
                        <a:t>Energy level of orbital the electron is in</a:t>
                      </a:r>
                    </a:p>
                  </a:txBody>
                  <a:tcPr anchor="ctr"/>
                </a:tc>
                <a:extLst>
                  <a:ext uri="{0D108BD9-81ED-4DB2-BD59-A6C34878D82A}">
                    <a16:rowId xmlns:a16="http://schemas.microsoft.com/office/drawing/2014/main" val="2548020995"/>
                  </a:ext>
                </a:extLst>
              </a:tr>
              <a:tr h="370840">
                <a:tc>
                  <a:txBody>
                    <a:bodyPr/>
                    <a:lstStyle/>
                    <a:p>
                      <a:pPr algn="ctr"/>
                      <a:r>
                        <a:rPr lang="en-US" sz="2400" dirty="0"/>
                        <a:t>Angular momentum quantum number,</a:t>
                      </a:r>
                      <a:r>
                        <a:rPr lang="en-US" sz="2400" b="1" dirty="0"/>
                        <a:t> l</a:t>
                      </a:r>
                    </a:p>
                  </a:txBody>
                  <a:tcPr anchor="ctr"/>
                </a:tc>
                <a:tc>
                  <a:txBody>
                    <a:bodyPr/>
                    <a:lstStyle/>
                    <a:p>
                      <a:pPr algn="ctr"/>
                      <a:r>
                        <a:rPr lang="en-US" sz="2400" dirty="0"/>
                        <a:t>0, 1, 2, …, (n-1)</a:t>
                      </a:r>
                    </a:p>
                  </a:txBody>
                  <a:tcPr anchor="ctr"/>
                </a:tc>
                <a:tc>
                  <a:txBody>
                    <a:bodyPr/>
                    <a:lstStyle/>
                    <a:p>
                      <a:pPr algn="ctr"/>
                      <a:r>
                        <a:rPr lang="en-US" sz="2400" dirty="0"/>
                        <a:t>Type of orbital the electron is in</a:t>
                      </a:r>
                    </a:p>
                  </a:txBody>
                  <a:tcPr anchor="ctr"/>
                </a:tc>
                <a:extLst>
                  <a:ext uri="{0D108BD9-81ED-4DB2-BD59-A6C34878D82A}">
                    <a16:rowId xmlns:a16="http://schemas.microsoft.com/office/drawing/2014/main" val="4134348761"/>
                  </a:ext>
                </a:extLst>
              </a:tr>
              <a:tr h="370840">
                <a:tc>
                  <a:txBody>
                    <a:bodyPr/>
                    <a:lstStyle/>
                    <a:p>
                      <a:pPr algn="ctr"/>
                      <a:r>
                        <a:rPr lang="en-US" sz="2400" dirty="0"/>
                        <a:t>Magnetic quantum number, </a:t>
                      </a:r>
                      <a:r>
                        <a:rPr lang="en-US" sz="2400" b="1" dirty="0"/>
                        <a:t>m</a:t>
                      </a:r>
                      <a:r>
                        <a:rPr lang="en-US" sz="2400" b="1" baseline="-25000" dirty="0"/>
                        <a:t>l</a:t>
                      </a:r>
                      <a:endParaRPr lang="en-US" sz="2400" b="1" dirty="0"/>
                    </a:p>
                  </a:txBody>
                  <a:tcPr anchor="ctr"/>
                </a:tc>
                <a:tc>
                  <a:txBody>
                    <a:bodyPr/>
                    <a:lstStyle/>
                    <a:p>
                      <a:pPr algn="ctr"/>
                      <a:r>
                        <a:rPr lang="en-US" sz="2400" dirty="0"/>
                        <a:t>-l, (-l+1), …0…, (l-1), l</a:t>
                      </a:r>
                    </a:p>
                  </a:txBody>
                  <a:tcPr anchor="ctr"/>
                </a:tc>
                <a:tc>
                  <a:txBody>
                    <a:bodyPr/>
                    <a:lstStyle/>
                    <a:p>
                      <a:pPr algn="ctr"/>
                      <a:r>
                        <a:rPr lang="en-US" sz="2400" dirty="0"/>
                        <a:t>Which specific orbital the electron is in; the direction in which the orbital points</a:t>
                      </a:r>
                    </a:p>
                  </a:txBody>
                  <a:tcPr anchor="ctr"/>
                </a:tc>
                <a:extLst>
                  <a:ext uri="{0D108BD9-81ED-4DB2-BD59-A6C34878D82A}">
                    <a16:rowId xmlns:a16="http://schemas.microsoft.com/office/drawing/2014/main" val="2220932089"/>
                  </a:ext>
                </a:extLst>
              </a:tr>
              <a:tr h="370840">
                <a:tc>
                  <a:txBody>
                    <a:bodyPr/>
                    <a:lstStyle/>
                    <a:p>
                      <a:pPr algn="ctr"/>
                      <a:r>
                        <a:rPr lang="en-US" sz="2400" dirty="0"/>
                        <a:t>Spin quantum number, </a:t>
                      </a:r>
                      <a:r>
                        <a:rPr lang="en-US" sz="2400" b="1" dirty="0" err="1"/>
                        <a:t>m</a:t>
                      </a:r>
                      <a:r>
                        <a:rPr lang="en-US" sz="2400" b="1" baseline="-25000" dirty="0" err="1"/>
                        <a:t>s</a:t>
                      </a:r>
                      <a:endParaRPr lang="en-US" sz="2400" b="1" dirty="0"/>
                    </a:p>
                  </a:txBody>
                  <a:tcPr anchor="ctr"/>
                </a:tc>
                <a:tc>
                  <a:txBody>
                    <a:bodyPr/>
                    <a:lstStyle/>
                    <a:p>
                      <a:pPr algn="ctr"/>
                      <a:r>
                        <a:rPr lang="en-US" sz="2400" dirty="0"/>
                        <a:t>+1/2, -1/2</a:t>
                      </a:r>
                    </a:p>
                  </a:txBody>
                  <a:tcPr anchor="ctr"/>
                </a:tc>
                <a:tc>
                  <a:txBody>
                    <a:bodyPr/>
                    <a:lstStyle/>
                    <a:p>
                      <a:pPr algn="ctr"/>
                      <a:r>
                        <a:rPr lang="en-US" sz="2400" dirty="0"/>
                        <a:t>Tells you which of the electrons in the orbital the electron is.</a:t>
                      </a:r>
                    </a:p>
                  </a:txBody>
                  <a:tcPr anchor="ctr"/>
                </a:tc>
                <a:extLst>
                  <a:ext uri="{0D108BD9-81ED-4DB2-BD59-A6C34878D82A}">
                    <a16:rowId xmlns:a16="http://schemas.microsoft.com/office/drawing/2014/main" val="4027774389"/>
                  </a:ext>
                </a:extLst>
              </a:tr>
            </a:tbl>
          </a:graphicData>
        </a:graphic>
      </p:graphicFrame>
    </p:spTree>
    <p:extLst>
      <p:ext uri="{BB962C8B-B14F-4D97-AF65-F5344CB8AC3E}">
        <p14:creationId xmlns:p14="http://schemas.microsoft.com/office/powerpoint/2010/main" val="769937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8328F-71D6-8FC5-9C5C-5B255F5BC00E}"/>
              </a:ext>
            </a:extLst>
          </p:cNvPr>
          <p:cNvSpPr>
            <a:spLocks noGrp="1"/>
          </p:cNvSpPr>
          <p:nvPr>
            <p:ph type="title"/>
          </p:nvPr>
        </p:nvSpPr>
        <p:spPr/>
        <p:txBody>
          <a:bodyPr/>
          <a:lstStyle/>
          <a:p>
            <a:r>
              <a:rPr lang="en-US" dirty="0"/>
              <a:t>What effect these have on the properties of orbitals</a:t>
            </a:r>
          </a:p>
        </p:txBody>
      </p:sp>
      <p:sp>
        <p:nvSpPr>
          <p:cNvPr id="4" name="TextBox 3">
            <a:extLst>
              <a:ext uri="{FF2B5EF4-FFF2-40B4-BE49-F238E27FC236}">
                <a16:creationId xmlns:a16="http://schemas.microsoft.com/office/drawing/2014/main" id="{9F76345B-039F-50F9-4D60-4C6F7D3E3998}"/>
              </a:ext>
            </a:extLst>
          </p:cNvPr>
          <p:cNvSpPr txBox="1"/>
          <p:nvPr/>
        </p:nvSpPr>
        <p:spPr>
          <a:xfrm>
            <a:off x="838200" y="2114551"/>
            <a:ext cx="4813300" cy="3785652"/>
          </a:xfrm>
          <a:prstGeom prst="rect">
            <a:avLst/>
          </a:prstGeom>
          <a:noFill/>
        </p:spPr>
        <p:txBody>
          <a:bodyPr wrap="square" rtlCol="0">
            <a:spAutoFit/>
          </a:bodyPr>
          <a:lstStyle/>
          <a:p>
            <a:r>
              <a:rPr lang="en-US" sz="2400" dirty="0"/>
              <a:t>n = energy level of orbital</a:t>
            </a:r>
          </a:p>
          <a:p>
            <a:endParaRPr lang="en-US" sz="2400" dirty="0">
              <a:sym typeface="Wingdings" pitchFamily="2" charset="2"/>
            </a:endParaRPr>
          </a:p>
          <a:p>
            <a:r>
              <a:rPr lang="en-US" sz="2400" dirty="0">
                <a:sym typeface="Wingdings" pitchFamily="2" charset="2"/>
              </a:rPr>
              <a:t>l = type of orbital</a:t>
            </a:r>
          </a:p>
          <a:p>
            <a:endParaRPr lang="en-US" sz="2400" dirty="0">
              <a:sym typeface="Wingdings" pitchFamily="2" charset="2"/>
            </a:endParaRPr>
          </a:p>
          <a:p>
            <a:r>
              <a:rPr lang="en-US" sz="2400" dirty="0">
                <a:sym typeface="Wingdings" pitchFamily="2" charset="2"/>
              </a:rPr>
              <a:t>m</a:t>
            </a:r>
            <a:r>
              <a:rPr lang="en-US" sz="2400" baseline="-25000" dirty="0">
                <a:sym typeface="Wingdings" pitchFamily="2" charset="2"/>
              </a:rPr>
              <a:t>l</a:t>
            </a:r>
            <a:r>
              <a:rPr lang="en-US" sz="2400" dirty="0">
                <a:sym typeface="Wingdings" pitchFamily="2" charset="2"/>
              </a:rPr>
              <a:t> = which specific orbital in that type an electron is located</a:t>
            </a:r>
          </a:p>
          <a:p>
            <a:endParaRPr lang="en-US" sz="2400" dirty="0">
              <a:sym typeface="Wingdings" pitchFamily="2" charset="2"/>
            </a:endParaRPr>
          </a:p>
          <a:p>
            <a:r>
              <a:rPr lang="en-US" sz="2400" dirty="0" err="1">
                <a:sym typeface="Wingdings" pitchFamily="2" charset="2"/>
              </a:rPr>
              <a:t>m</a:t>
            </a:r>
            <a:r>
              <a:rPr lang="en-US" sz="2400" baseline="-25000" dirty="0" err="1">
                <a:sym typeface="Wingdings" pitchFamily="2" charset="2"/>
              </a:rPr>
              <a:t>s</a:t>
            </a:r>
            <a:r>
              <a:rPr lang="en-US" sz="2400" dirty="0">
                <a:sym typeface="Wingdings" pitchFamily="2" charset="2"/>
              </a:rPr>
              <a:t> = specifies which of the two electrons in an orbital we’re talking about</a:t>
            </a:r>
            <a:endParaRPr lang="en-US" sz="1600" dirty="0"/>
          </a:p>
        </p:txBody>
      </p:sp>
      <p:pic>
        <p:nvPicPr>
          <p:cNvPr id="8194" name="Picture 2" descr="4 quantum numbers of an electron | orbisophchemistry">
            <a:extLst>
              <a:ext uri="{FF2B5EF4-FFF2-40B4-BE49-F238E27FC236}">
                <a16:creationId xmlns:a16="http://schemas.microsoft.com/office/drawing/2014/main" id="{D94C730D-418D-8238-1B86-952690A8F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1500" y="1871662"/>
            <a:ext cx="6262688" cy="36909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087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738E7A-9B3C-485A-5858-FFBEB1B51DD6}"/>
              </a:ext>
            </a:extLst>
          </p:cNvPr>
          <p:cNvSpPr>
            <a:spLocks noGrp="1"/>
          </p:cNvSpPr>
          <p:nvPr>
            <p:ph type="title"/>
          </p:nvPr>
        </p:nvSpPr>
        <p:spPr/>
        <p:txBody>
          <a:bodyPr/>
          <a:lstStyle/>
          <a:p>
            <a:r>
              <a:rPr lang="en-US" dirty="0"/>
              <a:t>Orbitals can overlap!</a:t>
            </a:r>
          </a:p>
        </p:txBody>
      </p:sp>
      <p:pic>
        <p:nvPicPr>
          <p:cNvPr id="9218" name="Picture 2" descr="quantum chemistry - How do 1s and 2p orbitals overlap? - Chemistry Stack  Exchange">
            <a:extLst>
              <a:ext uri="{FF2B5EF4-FFF2-40B4-BE49-F238E27FC236}">
                <a16:creationId xmlns:a16="http://schemas.microsoft.com/office/drawing/2014/main" id="{F3126352-987E-306D-CC46-1A4BE7482B1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4815" y="1690688"/>
            <a:ext cx="6209737" cy="40862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F5DC3EB-D646-0258-CFE9-004943D43AA1}"/>
              </a:ext>
            </a:extLst>
          </p:cNvPr>
          <p:cNvSpPr txBox="1"/>
          <p:nvPr/>
        </p:nvSpPr>
        <p:spPr>
          <a:xfrm>
            <a:off x="7185697" y="2210306"/>
            <a:ext cx="4870451" cy="3046988"/>
          </a:xfrm>
          <a:prstGeom prst="rect">
            <a:avLst/>
          </a:prstGeom>
          <a:noFill/>
        </p:spPr>
        <p:txBody>
          <a:bodyPr wrap="square" rtlCol="0">
            <a:spAutoFit/>
          </a:bodyPr>
          <a:lstStyle/>
          <a:p>
            <a:r>
              <a:rPr lang="en-US" sz="2400" dirty="0"/>
              <a:t>They are said to be “orthogonal”, which in a mathematical sense means that they have the wrong properties with which to interact with each other.</a:t>
            </a:r>
          </a:p>
          <a:p>
            <a:endParaRPr lang="en-US" sz="2400" dirty="0"/>
          </a:p>
          <a:p>
            <a:r>
              <a:rPr lang="en-US" sz="2400" dirty="0"/>
              <a:t>If you understand that they can overlap, you’re in good shape!</a:t>
            </a:r>
          </a:p>
        </p:txBody>
      </p:sp>
    </p:spTree>
    <p:extLst>
      <p:ext uri="{BB962C8B-B14F-4D97-AF65-F5344CB8AC3E}">
        <p14:creationId xmlns:p14="http://schemas.microsoft.com/office/powerpoint/2010/main" val="33826160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E1581-6240-342E-D216-65D86E08B634}"/>
              </a:ext>
            </a:extLst>
          </p:cNvPr>
          <p:cNvSpPr>
            <a:spLocks noGrp="1"/>
          </p:cNvSpPr>
          <p:nvPr>
            <p:ph type="title"/>
          </p:nvPr>
        </p:nvSpPr>
        <p:spPr>
          <a:xfrm>
            <a:off x="838200" y="306510"/>
            <a:ext cx="10515600" cy="1325563"/>
          </a:xfrm>
        </p:spPr>
        <p:txBody>
          <a:bodyPr/>
          <a:lstStyle/>
          <a:p>
            <a:r>
              <a:rPr lang="en-US" b="1" dirty="0"/>
              <a:t>All orbitals hold a maximum of 2 electrons</a:t>
            </a:r>
          </a:p>
        </p:txBody>
      </p:sp>
      <p:sp>
        <p:nvSpPr>
          <p:cNvPr id="5" name="TextBox 4">
            <a:extLst>
              <a:ext uri="{FF2B5EF4-FFF2-40B4-BE49-F238E27FC236}">
                <a16:creationId xmlns:a16="http://schemas.microsoft.com/office/drawing/2014/main" id="{46AB44AB-C6AE-5F08-E48E-6C95854D7E89}"/>
              </a:ext>
            </a:extLst>
          </p:cNvPr>
          <p:cNvSpPr txBox="1"/>
          <p:nvPr/>
        </p:nvSpPr>
        <p:spPr>
          <a:xfrm>
            <a:off x="953508" y="1490008"/>
            <a:ext cx="4953000" cy="2308324"/>
          </a:xfrm>
          <a:prstGeom prst="rect">
            <a:avLst/>
          </a:prstGeom>
          <a:noFill/>
        </p:spPr>
        <p:txBody>
          <a:bodyPr wrap="square" rtlCol="0">
            <a:spAutoFit/>
          </a:bodyPr>
          <a:lstStyle/>
          <a:p>
            <a:r>
              <a:rPr lang="en-US" sz="2400" dirty="0"/>
              <a:t>In the past you may have heard that there are 2 electrons in the first energy orbital, 8 in the second, 18 in the third, and so forth – in other words, every orbital holds a different number of electrons.</a:t>
            </a:r>
          </a:p>
        </p:txBody>
      </p:sp>
      <p:sp>
        <p:nvSpPr>
          <p:cNvPr id="7" name="TextBox 6">
            <a:extLst>
              <a:ext uri="{FF2B5EF4-FFF2-40B4-BE49-F238E27FC236}">
                <a16:creationId xmlns:a16="http://schemas.microsoft.com/office/drawing/2014/main" id="{144A2DD4-B8B7-BEEC-5FA7-B6E2EE093527}"/>
              </a:ext>
            </a:extLst>
          </p:cNvPr>
          <p:cNvSpPr txBox="1"/>
          <p:nvPr/>
        </p:nvSpPr>
        <p:spPr>
          <a:xfrm rot="10800000" flipH="1" flipV="1">
            <a:off x="6285494" y="1490008"/>
            <a:ext cx="5373107" cy="1938992"/>
          </a:xfrm>
          <a:prstGeom prst="rect">
            <a:avLst/>
          </a:prstGeom>
          <a:noFill/>
        </p:spPr>
        <p:txBody>
          <a:bodyPr wrap="square" rtlCol="0">
            <a:spAutoFit/>
          </a:bodyPr>
          <a:lstStyle/>
          <a:p>
            <a:r>
              <a:rPr lang="en-US" sz="2400" dirty="0"/>
              <a:t>In the real world, orbitals can only hold a maximum of 2 electrons.</a:t>
            </a:r>
          </a:p>
          <a:p>
            <a:endParaRPr lang="en-US" sz="2400" dirty="0"/>
          </a:p>
          <a:p>
            <a:r>
              <a:rPr lang="en-US" sz="2400" dirty="0"/>
              <a:t>However, there are different numbers of each type of orbital in an energy level.</a:t>
            </a:r>
          </a:p>
        </p:txBody>
      </p:sp>
      <p:pic>
        <p:nvPicPr>
          <p:cNvPr id="1030" name="Picture 6" descr="Energy Levels and Orbitals - Mrs. DeMino's Science Zone">
            <a:extLst>
              <a:ext uri="{FF2B5EF4-FFF2-40B4-BE49-F238E27FC236}">
                <a16:creationId xmlns:a16="http://schemas.microsoft.com/office/drawing/2014/main" id="{048EC902-606B-2845-555B-48DC823019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928195"/>
            <a:ext cx="4726751" cy="276443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illing7-oxygen">
            <a:extLst>
              <a:ext uri="{FF2B5EF4-FFF2-40B4-BE49-F238E27FC236}">
                <a16:creationId xmlns:a16="http://schemas.microsoft.com/office/drawing/2014/main" id="{17FF9BB0-8FA9-9769-9724-9E37BE0D175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73925" y="4967883"/>
            <a:ext cx="2820766" cy="1724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995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5FB07-CDCA-DD52-7774-B94E6DC24DA4}"/>
              </a:ext>
            </a:extLst>
          </p:cNvPr>
          <p:cNvSpPr>
            <a:spLocks noGrp="1"/>
          </p:cNvSpPr>
          <p:nvPr>
            <p:ph type="title"/>
          </p:nvPr>
        </p:nvSpPr>
        <p:spPr/>
        <p:txBody>
          <a:bodyPr/>
          <a:lstStyle/>
          <a:p>
            <a:r>
              <a:rPr lang="en-US" b="1" dirty="0"/>
              <a:t>So, how do we describe where the electrons go?</a:t>
            </a:r>
          </a:p>
        </p:txBody>
      </p:sp>
      <p:sp>
        <p:nvSpPr>
          <p:cNvPr id="3" name="Content Placeholder 2">
            <a:extLst>
              <a:ext uri="{FF2B5EF4-FFF2-40B4-BE49-F238E27FC236}">
                <a16:creationId xmlns:a16="http://schemas.microsoft.com/office/drawing/2014/main" id="{17088BC7-4554-9D69-BC50-D3DF3F229559}"/>
              </a:ext>
            </a:extLst>
          </p:cNvPr>
          <p:cNvSpPr>
            <a:spLocks noGrp="1"/>
          </p:cNvSpPr>
          <p:nvPr>
            <p:ph idx="1"/>
          </p:nvPr>
        </p:nvSpPr>
        <p:spPr>
          <a:xfrm>
            <a:off x="1095375" y="1911350"/>
            <a:ext cx="10515600" cy="4351338"/>
          </a:xfrm>
        </p:spPr>
        <p:txBody>
          <a:bodyPr>
            <a:normAutofit/>
          </a:bodyPr>
          <a:lstStyle/>
          <a:p>
            <a:pPr marL="0" indent="0">
              <a:buNone/>
            </a:pPr>
            <a:r>
              <a:rPr lang="en-US" sz="3200" b="1" dirty="0"/>
              <a:t>Electron configurations</a:t>
            </a:r>
            <a:r>
              <a:rPr lang="en-US" sz="3200" dirty="0"/>
              <a:t>:  These are just lists of terms that describe where the electrons in an atom can be found.  Think of them as addresses that tell you where you can find each electron.*</a:t>
            </a:r>
          </a:p>
          <a:p>
            <a:pPr marL="0" indent="0">
              <a:buNone/>
            </a:pPr>
            <a:endParaRPr lang="en-US" sz="3200" dirty="0"/>
          </a:p>
          <a:p>
            <a:pPr marL="0" indent="0">
              <a:buNone/>
            </a:pPr>
            <a:endParaRPr lang="en-US" sz="3200" dirty="0"/>
          </a:p>
          <a:p>
            <a:pPr marL="0" indent="0">
              <a:buNone/>
            </a:pPr>
            <a:r>
              <a:rPr lang="en-US" sz="2000" dirty="0"/>
              <a:t>Unfortunately, it’s hard to describe how to draw these without seeing somebody else do it.  I tried to put it in a tutorial, but I’m not entirely sure it solved the problem.  You can check it out here: </a:t>
            </a:r>
            <a:r>
              <a:rPr lang="en-US" sz="2000" dirty="0">
                <a:hlinkClick r:id="rId2"/>
              </a:rPr>
              <a:t>https://chemfiesta.org/2016/02/19/electron-configurations/</a:t>
            </a:r>
            <a:endParaRPr lang="en-US" sz="2000" dirty="0"/>
          </a:p>
          <a:p>
            <a:pPr marL="0" indent="0">
              <a:buNone/>
            </a:pPr>
            <a:endParaRPr lang="en-US" dirty="0"/>
          </a:p>
        </p:txBody>
      </p:sp>
    </p:spTree>
    <p:extLst>
      <p:ext uri="{BB962C8B-B14F-4D97-AF65-F5344CB8AC3E}">
        <p14:creationId xmlns:p14="http://schemas.microsoft.com/office/powerpoint/2010/main" val="24922399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15963-497B-AAD1-9FBE-BB59989B781E}"/>
              </a:ext>
            </a:extLst>
          </p:cNvPr>
          <p:cNvSpPr>
            <a:spLocks noGrp="1"/>
          </p:cNvSpPr>
          <p:nvPr>
            <p:ph type="title"/>
          </p:nvPr>
        </p:nvSpPr>
        <p:spPr/>
        <p:txBody>
          <a:bodyPr/>
          <a:lstStyle/>
          <a:p>
            <a:r>
              <a:rPr lang="en-US" b="1" dirty="0"/>
              <a:t>And how do we do this?</a:t>
            </a:r>
          </a:p>
        </p:txBody>
      </p:sp>
      <p:sp>
        <p:nvSpPr>
          <p:cNvPr id="3" name="Content Placeholder 2">
            <a:extLst>
              <a:ext uri="{FF2B5EF4-FFF2-40B4-BE49-F238E27FC236}">
                <a16:creationId xmlns:a16="http://schemas.microsoft.com/office/drawing/2014/main" id="{6E8C01D9-D005-AB69-5313-BD3F9F58F6CF}"/>
              </a:ext>
            </a:extLst>
          </p:cNvPr>
          <p:cNvSpPr>
            <a:spLocks noGrp="1"/>
          </p:cNvSpPr>
          <p:nvPr>
            <p:ph idx="1"/>
          </p:nvPr>
        </p:nvSpPr>
        <p:spPr>
          <a:xfrm>
            <a:off x="838200" y="1825625"/>
            <a:ext cx="6758354" cy="4351338"/>
          </a:xfrm>
        </p:spPr>
        <p:txBody>
          <a:bodyPr/>
          <a:lstStyle/>
          <a:p>
            <a:pPr marL="0" indent="0">
              <a:buNone/>
            </a:pPr>
            <a:r>
              <a:rPr lang="en-US" dirty="0"/>
              <a:t>You just look at a periodic table and figure it out!  </a:t>
            </a:r>
          </a:p>
          <a:p>
            <a:pPr marL="0" indent="0">
              <a:buNone/>
            </a:pPr>
            <a:endParaRPr lang="en-US" dirty="0"/>
          </a:p>
          <a:p>
            <a:pPr marL="0" indent="0">
              <a:buNone/>
            </a:pPr>
            <a:r>
              <a:rPr lang="en-US" dirty="0"/>
              <a:t>The term we use to describe this address for an element is called its </a:t>
            </a:r>
            <a:r>
              <a:rPr lang="en-US" b="1" dirty="0"/>
              <a:t>electron configuration</a:t>
            </a:r>
            <a:r>
              <a:rPr lang="en-US" dirty="0"/>
              <a:t>.</a:t>
            </a:r>
          </a:p>
          <a:p>
            <a:pPr marL="0" indent="0">
              <a:buNone/>
            </a:pPr>
            <a:endParaRPr lang="en-US" dirty="0"/>
          </a:p>
          <a:p>
            <a:pPr marL="0" indent="0">
              <a:buNone/>
            </a:pPr>
            <a:r>
              <a:rPr lang="en-US" dirty="0"/>
              <a:t>If you can read the periodic table, you can write electron configurations!</a:t>
            </a:r>
          </a:p>
        </p:txBody>
      </p:sp>
      <p:pic>
        <p:nvPicPr>
          <p:cNvPr id="1026" name="Picture 2" descr="Element Scarcity - EuChemS Periodic Table - EuChemS">
            <a:extLst>
              <a:ext uri="{FF2B5EF4-FFF2-40B4-BE49-F238E27FC236}">
                <a16:creationId xmlns:a16="http://schemas.microsoft.com/office/drawing/2014/main" id="{434D04D1-8CD5-8415-DC8A-35C7832420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3862" y="1690688"/>
            <a:ext cx="3657600" cy="260739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5494BD1-6185-5893-1FB3-6AC9DE898FAF}"/>
              </a:ext>
            </a:extLst>
          </p:cNvPr>
          <p:cNvSpPr txBox="1"/>
          <p:nvPr/>
        </p:nvSpPr>
        <p:spPr>
          <a:xfrm>
            <a:off x="8086725" y="4443413"/>
            <a:ext cx="3514725" cy="646331"/>
          </a:xfrm>
          <a:prstGeom prst="rect">
            <a:avLst/>
          </a:prstGeom>
          <a:noFill/>
        </p:spPr>
        <p:txBody>
          <a:bodyPr wrap="square" rtlCol="0">
            <a:spAutoFit/>
          </a:bodyPr>
          <a:lstStyle/>
          <a:p>
            <a:r>
              <a:rPr lang="en-US" i="1" dirty="0"/>
              <a:t>Don’t use this one, however.  It’s stupid.</a:t>
            </a:r>
          </a:p>
        </p:txBody>
      </p:sp>
    </p:spTree>
    <p:extLst>
      <p:ext uri="{BB962C8B-B14F-4D97-AF65-F5344CB8AC3E}">
        <p14:creationId xmlns:p14="http://schemas.microsoft.com/office/powerpoint/2010/main" val="3746229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9116DB-8CE0-D5C8-7A3D-6DD6BDA41EF8}"/>
              </a:ext>
            </a:extLst>
          </p:cNvPr>
          <p:cNvSpPr>
            <a:spLocks noGrp="1"/>
          </p:cNvSpPr>
          <p:nvPr>
            <p:ph type="title"/>
          </p:nvPr>
        </p:nvSpPr>
        <p:spPr>
          <a:xfrm>
            <a:off x="838200" y="228600"/>
            <a:ext cx="10515600" cy="1325563"/>
          </a:xfrm>
        </p:spPr>
        <p:txBody>
          <a:bodyPr/>
          <a:lstStyle/>
          <a:p>
            <a:r>
              <a:rPr lang="en-US" b="1" dirty="0"/>
              <a:t>How to write electron configurations:</a:t>
            </a:r>
          </a:p>
        </p:txBody>
      </p:sp>
      <p:pic>
        <p:nvPicPr>
          <p:cNvPr id="2050" name="Picture 2">
            <a:extLst>
              <a:ext uri="{FF2B5EF4-FFF2-40B4-BE49-F238E27FC236}">
                <a16:creationId xmlns:a16="http://schemas.microsoft.com/office/drawing/2014/main" id="{E240B585-F741-9B7F-6B45-92563D22EB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650" y="1718796"/>
            <a:ext cx="7056438" cy="396333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FFF4CD5-B001-718D-3450-DE920113A73D}"/>
              </a:ext>
            </a:extLst>
          </p:cNvPr>
          <p:cNvSpPr txBox="1"/>
          <p:nvPr/>
        </p:nvSpPr>
        <p:spPr>
          <a:xfrm>
            <a:off x="7975600" y="1728003"/>
            <a:ext cx="3714750" cy="3970318"/>
          </a:xfrm>
          <a:prstGeom prst="rect">
            <a:avLst/>
          </a:prstGeom>
          <a:noFill/>
        </p:spPr>
        <p:txBody>
          <a:bodyPr wrap="square" rtlCol="0">
            <a:spAutoFit/>
          </a:bodyPr>
          <a:lstStyle/>
          <a:p>
            <a:r>
              <a:rPr lang="en-US" sz="2800" dirty="0"/>
              <a:t>Label a periodic table in </a:t>
            </a:r>
            <a:r>
              <a:rPr lang="en-US" sz="2800" b="1" i="1" u="sng" dirty="0"/>
              <a:t>exactly</a:t>
            </a:r>
            <a:r>
              <a:rPr lang="en-US" sz="2800" dirty="0"/>
              <a:t> the way that I’ve done here, then write the numbers 1-7 on the left of the table.</a:t>
            </a:r>
          </a:p>
          <a:p>
            <a:endParaRPr lang="en-US" sz="2800" dirty="0"/>
          </a:p>
          <a:p>
            <a:r>
              <a:rPr lang="en-US" sz="2800" dirty="0"/>
              <a:t>These letters tell you the type of orbital the electron is in.</a:t>
            </a:r>
          </a:p>
        </p:txBody>
      </p:sp>
    </p:spTree>
    <p:extLst>
      <p:ext uri="{BB962C8B-B14F-4D97-AF65-F5344CB8AC3E}">
        <p14:creationId xmlns:p14="http://schemas.microsoft.com/office/powerpoint/2010/main" val="3239028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04CB5-CE22-8EFC-749B-1580B0EC46A7}"/>
              </a:ext>
            </a:extLst>
          </p:cNvPr>
          <p:cNvSpPr>
            <a:spLocks noGrp="1"/>
          </p:cNvSpPr>
          <p:nvPr>
            <p:ph type="title"/>
          </p:nvPr>
        </p:nvSpPr>
        <p:spPr/>
        <p:txBody>
          <a:bodyPr/>
          <a:lstStyle/>
          <a:p>
            <a:r>
              <a:rPr lang="en-US" b="1" dirty="0"/>
              <a:t>What electron configurations look like:</a:t>
            </a:r>
          </a:p>
        </p:txBody>
      </p:sp>
      <p:sp>
        <p:nvSpPr>
          <p:cNvPr id="3" name="Content Placeholder 2">
            <a:extLst>
              <a:ext uri="{FF2B5EF4-FFF2-40B4-BE49-F238E27FC236}">
                <a16:creationId xmlns:a16="http://schemas.microsoft.com/office/drawing/2014/main" id="{C5B98677-3388-742F-9D94-D3E2028FED7E}"/>
              </a:ext>
            </a:extLst>
          </p:cNvPr>
          <p:cNvSpPr>
            <a:spLocks noGrp="1"/>
          </p:cNvSpPr>
          <p:nvPr>
            <p:ph idx="1"/>
          </p:nvPr>
        </p:nvSpPr>
        <p:spPr>
          <a:xfrm>
            <a:off x="838200" y="1825625"/>
            <a:ext cx="10515600" cy="964467"/>
          </a:xfrm>
        </p:spPr>
        <p:txBody>
          <a:bodyPr/>
          <a:lstStyle/>
          <a:p>
            <a:pPr marL="0" indent="0">
              <a:buNone/>
            </a:pPr>
            <a:r>
              <a:rPr lang="en-US" dirty="0"/>
              <a:t>A typical term for an electron configuration might include something that looks like this:</a:t>
            </a:r>
          </a:p>
          <a:p>
            <a:pPr marL="0" indent="0">
              <a:buNone/>
            </a:pPr>
            <a:endParaRPr lang="en-US" dirty="0"/>
          </a:p>
          <a:p>
            <a:pPr marL="0" indent="0">
              <a:buNone/>
            </a:pPr>
            <a:endParaRPr lang="en-US" dirty="0"/>
          </a:p>
        </p:txBody>
      </p:sp>
      <p:pic>
        <p:nvPicPr>
          <p:cNvPr id="2050" name="Picture 2" descr="Electron Configuration - Definition, Examples, Chart, and Diagram">
            <a:extLst>
              <a:ext uri="{FF2B5EF4-FFF2-40B4-BE49-F238E27FC236}">
                <a16:creationId xmlns:a16="http://schemas.microsoft.com/office/drawing/2014/main" id="{D19C70DC-4085-4A16-02D3-9E4F80AC1D0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09937" y="2790092"/>
            <a:ext cx="5572125" cy="36125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89D4142-653B-D386-CF46-232158DBBC47}"/>
              </a:ext>
            </a:extLst>
          </p:cNvPr>
          <p:cNvSpPr txBox="1"/>
          <p:nvPr/>
        </p:nvSpPr>
        <p:spPr>
          <a:xfrm>
            <a:off x="10149620" y="6506484"/>
            <a:ext cx="2714625" cy="307777"/>
          </a:xfrm>
          <a:prstGeom prst="rect">
            <a:avLst/>
          </a:prstGeom>
          <a:noFill/>
        </p:spPr>
        <p:txBody>
          <a:bodyPr wrap="square" rtlCol="0">
            <a:spAutoFit/>
          </a:bodyPr>
          <a:lstStyle/>
          <a:p>
            <a:r>
              <a:rPr lang="en-US" sz="1400" dirty="0"/>
              <a:t>Image by </a:t>
            </a:r>
            <a:r>
              <a:rPr lang="en-US" sz="1400" dirty="0" err="1"/>
              <a:t>sciencefacts.net</a:t>
            </a:r>
            <a:endParaRPr lang="en-US" sz="1400" dirty="0"/>
          </a:p>
        </p:txBody>
      </p:sp>
    </p:spTree>
    <p:extLst>
      <p:ext uri="{BB962C8B-B14F-4D97-AF65-F5344CB8AC3E}">
        <p14:creationId xmlns:p14="http://schemas.microsoft.com/office/powerpoint/2010/main" val="24486033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847B1E-2B4E-670E-6540-19EFA169BD57}"/>
              </a:ext>
            </a:extLst>
          </p:cNvPr>
          <p:cNvSpPr>
            <a:spLocks noGrp="1"/>
          </p:cNvSpPr>
          <p:nvPr>
            <p:ph type="title"/>
          </p:nvPr>
        </p:nvSpPr>
        <p:spPr/>
        <p:txBody>
          <a:bodyPr/>
          <a:lstStyle/>
          <a:p>
            <a:r>
              <a:rPr lang="en-US" b="1" dirty="0"/>
              <a:t>Let’s write some simple electron configurations for various elements.</a:t>
            </a:r>
          </a:p>
        </p:txBody>
      </p:sp>
      <p:sp>
        <p:nvSpPr>
          <p:cNvPr id="3" name="Content Placeholder 2">
            <a:extLst>
              <a:ext uri="{FF2B5EF4-FFF2-40B4-BE49-F238E27FC236}">
                <a16:creationId xmlns:a16="http://schemas.microsoft.com/office/drawing/2014/main" id="{F2C5C878-09F6-FE17-998B-A8FC8C1A8031}"/>
              </a:ext>
            </a:extLst>
          </p:cNvPr>
          <p:cNvSpPr>
            <a:spLocks noGrp="1"/>
          </p:cNvSpPr>
          <p:nvPr>
            <p:ph idx="1"/>
          </p:nvPr>
        </p:nvSpPr>
        <p:spPr>
          <a:xfrm>
            <a:off x="1107831" y="1907687"/>
            <a:ext cx="2069123" cy="4351338"/>
          </a:xfrm>
        </p:spPr>
        <p:txBody>
          <a:bodyPr>
            <a:normAutofit/>
          </a:bodyPr>
          <a:lstStyle/>
          <a:p>
            <a:pPr marL="0" indent="0">
              <a:buNone/>
            </a:pPr>
            <a:r>
              <a:rPr lang="en-US" sz="2400" b="1" dirty="0"/>
              <a:t>Hydrogen!</a:t>
            </a:r>
          </a:p>
          <a:p>
            <a:pPr marL="0" indent="0">
              <a:buNone/>
            </a:pPr>
            <a:endParaRPr lang="en-US" sz="2400" b="1" dirty="0"/>
          </a:p>
          <a:p>
            <a:pPr marL="0" indent="0">
              <a:buNone/>
            </a:pPr>
            <a:r>
              <a:rPr lang="en-US" sz="2400" b="1" dirty="0"/>
              <a:t>Helium!</a:t>
            </a:r>
          </a:p>
          <a:p>
            <a:pPr marL="0" indent="0">
              <a:buNone/>
            </a:pPr>
            <a:endParaRPr lang="en-US" sz="2400" b="1" dirty="0"/>
          </a:p>
          <a:p>
            <a:pPr marL="0" indent="0">
              <a:buNone/>
            </a:pPr>
            <a:r>
              <a:rPr lang="en-US" sz="2400" b="1" dirty="0"/>
              <a:t>Lithium!</a:t>
            </a:r>
          </a:p>
          <a:p>
            <a:pPr marL="0" indent="0">
              <a:buNone/>
            </a:pPr>
            <a:endParaRPr lang="en-US" sz="2400" b="1" dirty="0"/>
          </a:p>
          <a:p>
            <a:pPr marL="0" indent="0">
              <a:buNone/>
            </a:pPr>
            <a:r>
              <a:rPr lang="en-US" sz="2400" b="1" dirty="0"/>
              <a:t>Boron!</a:t>
            </a:r>
          </a:p>
          <a:p>
            <a:pPr marL="0" indent="0">
              <a:buNone/>
            </a:pPr>
            <a:endParaRPr lang="en-US" sz="2400" b="1" dirty="0"/>
          </a:p>
          <a:p>
            <a:pPr marL="0" indent="0">
              <a:buNone/>
            </a:pPr>
            <a:r>
              <a:rPr lang="en-US" sz="2400" b="1" dirty="0"/>
              <a:t>Sodium!</a:t>
            </a:r>
          </a:p>
        </p:txBody>
      </p:sp>
      <p:pic>
        <p:nvPicPr>
          <p:cNvPr id="3074" name="Picture 2" descr="upload.wikimedia.org/wikipedia/commons/thumb/a/a8/...">
            <a:extLst>
              <a:ext uri="{FF2B5EF4-FFF2-40B4-BE49-F238E27FC236}">
                <a16:creationId xmlns:a16="http://schemas.microsoft.com/office/drawing/2014/main" id="{15CF6DF0-0DB2-287E-07BB-14EDCA099B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5560" y="1811209"/>
            <a:ext cx="3519488" cy="43552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A914A87-60D0-B127-B4D1-41E55EFFAF38}"/>
              </a:ext>
            </a:extLst>
          </p:cNvPr>
          <p:cNvSpPr txBox="1"/>
          <p:nvPr/>
        </p:nvSpPr>
        <p:spPr>
          <a:xfrm>
            <a:off x="9144000" y="2929194"/>
            <a:ext cx="2886075" cy="2308324"/>
          </a:xfrm>
          <a:prstGeom prst="rect">
            <a:avLst/>
          </a:prstGeom>
          <a:noFill/>
        </p:spPr>
        <p:txBody>
          <a:bodyPr wrap="square" rtlCol="0">
            <a:spAutoFit/>
          </a:bodyPr>
          <a:lstStyle/>
          <a:p>
            <a:r>
              <a:rPr lang="en-US" i="1" dirty="0"/>
              <a:t>Lithium was discovered by this guy when he was 26.  He quit science when he was 29 to make more money doing other stuff.  Because of this lack of dedication to science, I’m not going to tell you his name.</a:t>
            </a:r>
          </a:p>
        </p:txBody>
      </p:sp>
    </p:spTree>
    <p:extLst>
      <p:ext uri="{BB962C8B-B14F-4D97-AF65-F5344CB8AC3E}">
        <p14:creationId xmlns:p14="http://schemas.microsoft.com/office/powerpoint/2010/main" val="17238716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35B3E7-ED50-7426-D597-C20F08580E40}"/>
              </a:ext>
            </a:extLst>
          </p:cNvPr>
          <p:cNvSpPr>
            <a:spLocks noGrp="1"/>
          </p:cNvSpPr>
          <p:nvPr>
            <p:ph type="title"/>
          </p:nvPr>
        </p:nvSpPr>
        <p:spPr/>
        <p:txBody>
          <a:bodyPr/>
          <a:lstStyle/>
          <a:p>
            <a:r>
              <a:rPr lang="en-US" b="1" dirty="0"/>
              <a:t>Abbreviated electron configurations:</a:t>
            </a:r>
          </a:p>
        </p:txBody>
      </p:sp>
      <p:sp>
        <p:nvSpPr>
          <p:cNvPr id="6" name="TextBox 5">
            <a:extLst>
              <a:ext uri="{FF2B5EF4-FFF2-40B4-BE49-F238E27FC236}">
                <a16:creationId xmlns:a16="http://schemas.microsoft.com/office/drawing/2014/main" id="{77D0716E-6439-EC24-3998-2D0001237ADE}"/>
              </a:ext>
            </a:extLst>
          </p:cNvPr>
          <p:cNvSpPr txBox="1"/>
          <p:nvPr/>
        </p:nvSpPr>
        <p:spPr>
          <a:xfrm>
            <a:off x="1664676" y="1920106"/>
            <a:ext cx="8288215" cy="3724096"/>
          </a:xfrm>
          <a:prstGeom prst="rect">
            <a:avLst/>
          </a:prstGeom>
          <a:noFill/>
        </p:spPr>
        <p:txBody>
          <a:bodyPr wrap="square" rtlCol="0">
            <a:spAutoFit/>
          </a:bodyPr>
          <a:lstStyle/>
          <a:p>
            <a:r>
              <a:rPr lang="en-US" sz="2000" dirty="0"/>
              <a:t>You may have noticed that there’s a lot of overlap between the electron configurations of the elements.  For example, most of the terms in the electron configurations of potassium and calcium are the same.</a:t>
            </a:r>
          </a:p>
          <a:p>
            <a:endParaRPr lang="en-US" sz="2000" dirty="0"/>
          </a:p>
          <a:p>
            <a:r>
              <a:rPr lang="en-US" sz="2000" dirty="0"/>
              <a:t>The solution:  Make shorter versions of the electron configurations that start at the last noble gas (group 18) before the element.  By doing this, </a:t>
            </a:r>
          </a:p>
          <a:p>
            <a:endParaRPr lang="en-US" sz="1600" dirty="0"/>
          </a:p>
          <a:p>
            <a:pPr algn="ctr"/>
            <a:r>
              <a:rPr lang="en-US" sz="2000" dirty="0"/>
              <a:t>Pb:  1s</a:t>
            </a:r>
            <a:r>
              <a:rPr lang="en-US" sz="2000" baseline="30000" dirty="0"/>
              <a:t>2 </a:t>
            </a:r>
            <a:r>
              <a:rPr lang="en-US" sz="2000" dirty="0"/>
              <a:t>2s</a:t>
            </a:r>
            <a:r>
              <a:rPr lang="en-US" sz="2000" baseline="30000" dirty="0"/>
              <a:t>2 </a:t>
            </a:r>
            <a:r>
              <a:rPr lang="en-US" sz="2000" dirty="0"/>
              <a:t>2p</a:t>
            </a:r>
            <a:r>
              <a:rPr lang="en-US" sz="2000" baseline="30000" dirty="0"/>
              <a:t>6 </a:t>
            </a:r>
            <a:r>
              <a:rPr lang="en-US" sz="2000" dirty="0"/>
              <a:t>3s</a:t>
            </a:r>
            <a:r>
              <a:rPr lang="en-US" sz="2000" baseline="30000" dirty="0"/>
              <a:t>2 </a:t>
            </a:r>
            <a:r>
              <a:rPr lang="en-US" sz="2000" dirty="0"/>
              <a:t>3p</a:t>
            </a:r>
            <a:r>
              <a:rPr lang="en-US" sz="2000" baseline="30000" dirty="0"/>
              <a:t>6 </a:t>
            </a:r>
            <a:r>
              <a:rPr lang="en-US" sz="2000" dirty="0"/>
              <a:t>4s</a:t>
            </a:r>
            <a:r>
              <a:rPr lang="en-US" sz="2000" baseline="30000" dirty="0"/>
              <a:t>2 </a:t>
            </a:r>
            <a:r>
              <a:rPr lang="en-US" sz="2000" dirty="0"/>
              <a:t>3d</a:t>
            </a:r>
            <a:r>
              <a:rPr lang="en-US" sz="2000" baseline="30000" dirty="0"/>
              <a:t>10 </a:t>
            </a:r>
            <a:r>
              <a:rPr lang="en-US" sz="2000" dirty="0"/>
              <a:t>4p</a:t>
            </a:r>
            <a:r>
              <a:rPr lang="en-US" sz="2000" baseline="30000" dirty="0"/>
              <a:t>6 </a:t>
            </a:r>
            <a:r>
              <a:rPr lang="en-US" sz="2000" dirty="0"/>
              <a:t>5s</a:t>
            </a:r>
            <a:r>
              <a:rPr lang="en-US" sz="2000" baseline="30000" dirty="0"/>
              <a:t>2 </a:t>
            </a:r>
            <a:r>
              <a:rPr lang="en-US" sz="2000" dirty="0"/>
              <a:t>4d</a:t>
            </a:r>
            <a:r>
              <a:rPr lang="en-US" sz="2000" baseline="30000" dirty="0"/>
              <a:t>10 </a:t>
            </a:r>
            <a:r>
              <a:rPr lang="en-US" sz="2000" dirty="0"/>
              <a:t>5p</a:t>
            </a:r>
            <a:r>
              <a:rPr lang="en-US" sz="2000" baseline="30000" dirty="0"/>
              <a:t>6 </a:t>
            </a:r>
            <a:r>
              <a:rPr lang="en-US" sz="2000" dirty="0"/>
              <a:t>6s</a:t>
            </a:r>
            <a:r>
              <a:rPr lang="en-US" sz="2000" baseline="30000" dirty="0"/>
              <a:t>2 </a:t>
            </a:r>
            <a:r>
              <a:rPr lang="en-US" sz="2000" dirty="0"/>
              <a:t>4f</a:t>
            </a:r>
            <a:r>
              <a:rPr lang="en-US" sz="2000" baseline="30000" dirty="0"/>
              <a:t>14 </a:t>
            </a:r>
            <a:r>
              <a:rPr lang="en-US" sz="2000" dirty="0"/>
              <a:t>5d</a:t>
            </a:r>
            <a:r>
              <a:rPr lang="en-US" sz="2000" baseline="30000" dirty="0"/>
              <a:t>10 </a:t>
            </a:r>
            <a:r>
              <a:rPr lang="en-US" sz="2000" dirty="0"/>
              <a:t>6p</a:t>
            </a:r>
            <a:r>
              <a:rPr lang="en-US" sz="2000" baseline="30000" dirty="0"/>
              <a:t>2</a:t>
            </a:r>
          </a:p>
          <a:p>
            <a:pPr algn="ctr"/>
            <a:endParaRPr lang="en-US" sz="2000" dirty="0"/>
          </a:p>
          <a:p>
            <a:pPr algn="ctr"/>
            <a:r>
              <a:rPr lang="en-US" sz="2000" dirty="0"/>
              <a:t>becomes</a:t>
            </a:r>
          </a:p>
          <a:p>
            <a:pPr algn="ctr"/>
            <a:endParaRPr lang="en-US" sz="2000" dirty="0"/>
          </a:p>
          <a:p>
            <a:pPr algn="ctr"/>
            <a:r>
              <a:rPr lang="en-US" sz="2000" dirty="0"/>
              <a:t>Pb:  [Xe] 6s</a:t>
            </a:r>
            <a:r>
              <a:rPr lang="en-US" sz="2000" baseline="30000" dirty="0"/>
              <a:t>2 </a:t>
            </a:r>
            <a:r>
              <a:rPr lang="en-US" sz="2000" dirty="0"/>
              <a:t>4f</a:t>
            </a:r>
            <a:r>
              <a:rPr lang="en-US" sz="2000" baseline="30000" dirty="0"/>
              <a:t>14 </a:t>
            </a:r>
            <a:r>
              <a:rPr lang="en-US" sz="2000" dirty="0"/>
              <a:t>5d</a:t>
            </a:r>
            <a:r>
              <a:rPr lang="en-US" sz="2000" baseline="30000" dirty="0"/>
              <a:t>10 </a:t>
            </a:r>
            <a:r>
              <a:rPr lang="en-US" sz="2000" dirty="0"/>
              <a:t>6p</a:t>
            </a:r>
            <a:r>
              <a:rPr lang="en-US" sz="2000" baseline="30000" dirty="0"/>
              <a:t>2</a:t>
            </a:r>
            <a:endParaRPr lang="en-US" sz="2000" dirty="0"/>
          </a:p>
        </p:txBody>
      </p:sp>
    </p:spTree>
    <p:extLst>
      <p:ext uri="{BB962C8B-B14F-4D97-AF65-F5344CB8AC3E}">
        <p14:creationId xmlns:p14="http://schemas.microsoft.com/office/powerpoint/2010/main" val="900942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7B5EE3-0682-B1FE-7C1D-35FAEC806C66}"/>
              </a:ext>
            </a:extLst>
          </p:cNvPr>
          <p:cNvSpPr>
            <a:spLocks noGrp="1"/>
          </p:cNvSpPr>
          <p:nvPr>
            <p:ph type="title"/>
          </p:nvPr>
        </p:nvSpPr>
        <p:spPr/>
        <p:txBody>
          <a:bodyPr/>
          <a:lstStyle/>
          <a:p>
            <a:r>
              <a:rPr lang="en-US" b="1" dirty="0"/>
              <a:t>As we mentioned a while back, the Bohr model wasn’t perfect</a:t>
            </a:r>
          </a:p>
        </p:txBody>
      </p:sp>
      <p:sp>
        <p:nvSpPr>
          <p:cNvPr id="3" name="Content Placeholder 2">
            <a:extLst>
              <a:ext uri="{FF2B5EF4-FFF2-40B4-BE49-F238E27FC236}">
                <a16:creationId xmlns:a16="http://schemas.microsoft.com/office/drawing/2014/main" id="{DCAE56A1-EE92-2552-18BD-50D0C9FFB4E4}"/>
              </a:ext>
            </a:extLst>
          </p:cNvPr>
          <p:cNvSpPr>
            <a:spLocks noGrp="1"/>
          </p:cNvSpPr>
          <p:nvPr>
            <p:ph idx="1"/>
          </p:nvPr>
        </p:nvSpPr>
        <p:spPr>
          <a:xfrm>
            <a:off x="838200" y="1825625"/>
            <a:ext cx="10515600" cy="1474788"/>
          </a:xfrm>
        </p:spPr>
        <p:txBody>
          <a:bodyPr/>
          <a:lstStyle/>
          <a:p>
            <a:pPr marL="0" indent="0">
              <a:buNone/>
            </a:pPr>
            <a:r>
              <a:rPr lang="en-US" dirty="0"/>
              <a:t>While it was able to predict the emission spectrum of hydrogen, it couldn’t predict the emission spectrum of anything else.  As a result, it wasn’t as useful as people liked.</a:t>
            </a:r>
          </a:p>
        </p:txBody>
      </p:sp>
      <p:sp>
        <p:nvSpPr>
          <p:cNvPr id="5" name="TextBox 4">
            <a:extLst>
              <a:ext uri="{FF2B5EF4-FFF2-40B4-BE49-F238E27FC236}">
                <a16:creationId xmlns:a16="http://schemas.microsoft.com/office/drawing/2014/main" id="{715465DB-F2DC-6BFE-178C-6A04F7D9DD67}"/>
              </a:ext>
            </a:extLst>
          </p:cNvPr>
          <p:cNvSpPr txBox="1"/>
          <p:nvPr/>
        </p:nvSpPr>
        <p:spPr>
          <a:xfrm>
            <a:off x="838200" y="3300413"/>
            <a:ext cx="4457700" cy="2246769"/>
          </a:xfrm>
          <a:prstGeom prst="rect">
            <a:avLst/>
          </a:prstGeom>
          <a:noFill/>
        </p:spPr>
        <p:txBody>
          <a:bodyPr wrap="square" rtlCol="0">
            <a:spAutoFit/>
          </a:bodyPr>
          <a:lstStyle/>
          <a:p>
            <a:r>
              <a:rPr lang="en-US" sz="2800" dirty="0"/>
              <a:t>As a result, more complicated math was introduced into solving this problem.  And boy, was it ever complicated!</a:t>
            </a:r>
          </a:p>
        </p:txBody>
      </p:sp>
      <p:sp>
        <p:nvSpPr>
          <p:cNvPr id="6" name="TextBox 5">
            <a:extLst>
              <a:ext uri="{FF2B5EF4-FFF2-40B4-BE49-F238E27FC236}">
                <a16:creationId xmlns:a16="http://schemas.microsoft.com/office/drawing/2014/main" id="{B8480AED-B740-792E-D421-D838DA7000BA}"/>
              </a:ext>
            </a:extLst>
          </p:cNvPr>
          <p:cNvSpPr txBox="1"/>
          <p:nvPr/>
        </p:nvSpPr>
        <p:spPr>
          <a:xfrm rot="1204696">
            <a:off x="6602927" y="3856986"/>
            <a:ext cx="3443844" cy="1754326"/>
          </a:xfrm>
          <a:prstGeom prst="rect">
            <a:avLst/>
          </a:prstGeom>
          <a:solidFill>
            <a:srgbClr val="00B0F0"/>
          </a:solidFill>
          <a:ln>
            <a:solidFill>
              <a:schemeClr val="tx1"/>
            </a:solidFill>
          </a:ln>
        </p:spPr>
        <p:txBody>
          <a:bodyPr wrap="square" rtlCol="0">
            <a:spAutoFit/>
          </a:bodyPr>
          <a:lstStyle/>
          <a:p>
            <a:r>
              <a:rPr lang="en-US" dirty="0"/>
              <a:t>Fun fact!  </a:t>
            </a:r>
          </a:p>
          <a:p>
            <a:r>
              <a:rPr lang="en-US" dirty="0"/>
              <a:t>Even Bohr knew his model didn’t work.  He knew it was only a stepping stone for what happened, and did a lot of work in early quantum mechanics!</a:t>
            </a:r>
          </a:p>
        </p:txBody>
      </p:sp>
    </p:spTree>
    <p:extLst>
      <p:ext uri="{BB962C8B-B14F-4D97-AF65-F5344CB8AC3E}">
        <p14:creationId xmlns:p14="http://schemas.microsoft.com/office/powerpoint/2010/main" val="13369311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505590-E00E-1EBA-B105-F2E1E19629A1}"/>
              </a:ext>
            </a:extLst>
          </p:cNvPr>
          <p:cNvSpPr>
            <a:spLocks noGrp="1"/>
          </p:cNvSpPr>
          <p:nvPr>
            <p:ph type="title"/>
          </p:nvPr>
        </p:nvSpPr>
        <p:spPr>
          <a:xfrm>
            <a:off x="764931" y="201002"/>
            <a:ext cx="10662138" cy="1325563"/>
          </a:xfrm>
        </p:spPr>
        <p:txBody>
          <a:bodyPr>
            <a:normAutofit/>
          </a:bodyPr>
          <a:lstStyle/>
          <a:p>
            <a:r>
              <a:rPr lang="en-US" b="1" dirty="0"/>
              <a:t>Putting it in pictures:  Orbital filling diagrams</a:t>
            </a:r>
          </a:p>
        </p:txBody>
      </p:sp>
      <p:sp>
        <p:nvSpPr>
          <p:cNvPr id="4" name="TextBox 3">
            <a:extLst>
              <a:ext uri="{FF2B5EF4-FFF2-40B4-BE49-F238E27FC236}">
                <a16:creationId xmlns:a16="http://schemas.microsoft.com/office/drawing/2014/main" id="{9C466F3F-99A7-26C9-3394-CE937AA20CE9}"/>
              </a:ext>
            </a:extLst>
          </p:cNvPr>
          <p:cNvSpPr txBox="1"/>
          <p:nvPr/>
        </p:nvSpPr>
        <p:spPr>
          <a:xfrm>
            <a:off x="764931" y="1667242"/>
            <a:ext cx="11087100" cy="4524315"/>
          </a:xfrm>
          <a:prstGeom prst="rect">
            <a:avLst/>
          </a:prstGeom>
          <a:noFill/>
        </p:spPr>
        <p:txBody>
          <a:bodyPr wrap="square" rtlCol="0">
            <a:spAutoFit/>
          </a:bodyPr>
          <a:lstStyle/>
          <a:p>
            <a:r>
              <a:rPr lang="en-US" sz="2400" dirty="0"/>
              <a:t>Sometimes it’s handy to be able to draw a picture showing where the electrons in an atom are.  These pictures are called orbital filling diagrams.</a:t>
            </a:r>
          </a:p>
          <a:p>
            <a:endParaRPr lang="en-US" sz="2400" dirty="0"/>
          </a:p>
          <a:p>
            <a:r>
              <a:rPr lang="en-US" sz="2400" dirty="0"/>
              <a:t>You write </a:t>
            </a:r>
            <a:r>
              <a:rPr lang="en-US" sz="2400" i="1" dirty="0"/>
              <a:t>orbital filling diagrams </a:t>
            </a:r>
            <a:r>
              <a:rPr lang="en-US" sz="2400" dirty="0"/>
              <a:t>using the following guidelines:</a:t>
            </a:r>
          </a:p>
          <a:p>
            <a:endParaRPr lang="en-US" sz="2400" dirty="0"/>
          </a:p>
          <a:p>
            <a:pPr marL="342900" indent="-342900">
              <a:buAutoNum type="arabicParenR"/>
            </a:pPr>
            <a:r>
              <a:rPr lang="en-US" sz="2400" dirty="0"/>
              <a:t>The energies of orbitals increases according to their electron configurations.</a:t>
            </a:r>
          </a:p>
          <a:p>
            <a:pPr marL="342900" indent="-342900">
              <a:buAutoNum type="arabicParenR"/>
            </a:pPr>
            <a:r>
              <a:rPr lang="en-US" sz="2400" b="1" dirty="0"/>
              <a:t>Aufbau principle</a:t>
            </a:r>
            <a:r>
              <a:rPr lang="en-US" sz="2400" dirty="0"/>
              <a:t>:  Electrons always fill low energy orbitals before they fill higher energy orbitals.</a:t>
            </a:r>
          </a:p>
          <a:p>
            <a:pPr marL="342900" indent="-342900">
              <a:buAutoNum type="arabicParenR"/>
            </a:pPr>
            <a:r>
              <a:rPr lang="en-US" sz="2400" b="1" dirty="0"/>
              <a:t>Hund’s rule</a:t>
            </a:r>
            <a:r>
              <a:rPr lang="en-US" sz="2400" dirty="0"/>
              <a:t>:  Electrons will always stay unpaired whenever possible.</a:t>
            </a:r>
          </a:p>
          <a:p>
            <a:pPr marL="342900" indent="-342900">
              <a:buAutoNum type="arabicParenR"/>
            </a:pPr>
            <a:r>
              <a:rPr lang="en-US" sz="2400" b="1" dirty="0"/>
              <a:t>Pauli exclusion principle</a:t>
            </a:r>
            <a:r>
              <a:rPr lang="en-US" sz="2400" dirty="0"/>
              <a:t>:  No two electrons in an atom will have the same four quantum numbers.  This is a fancy way of saying that you can’t cram two electrons into the same space in the same way at the same time.</a:t>
            </a:r>
          </a:p>
        </p:txBody>
      </p:sp>
    </p:spTree>
    <p:extLst>
      <p:ext uri="{BB962C8B-B14F-4D97-AF65-F5344CB8AC3E}">
        <p14:creationId xmlns:p14="http://schemas.microsoft.com/office/powerpoint/2010/main" val="117250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9F5AA1-61D4-9297-7B26-8135159D26E1}"/>
              </a:ext>
            </a:extLst>
          </p:cNvPr>
          <p:cNvSpPr>
            <a:spLocks noGrp="1"/>
          </p:cNvSpPr>
          <p:nvPr>
            <p:ph type="title"/>
          </p:nvPr>
        </p:nvSpPr>
        <p:spPr/>
        <p:txBody>
          <a:bodyPr/>
          <a:lstStyle/>
          <a:p>
            <a:r>
              <a:rPr lang="en-US" b="1" dirty="0"/>
              <a:t>Drawing orbital filling diagrams:  Draw the electron configuration as a picture</a:t>
            </a:r>
          </a:p>
        </p:txBody>
      </p:sp>
      <p:pic>
        <p:nvPicPr>
          <p:cNvPr id="4098" name="Picture 2" descr="Solution] Practice: Filling Orbitals | Wize">
            <a:extLst>
              <a:ext uri="{FF2B5EF4-FFF2-40B4-BE49-F238E27FC236}">
                <a16:creationId xmlns:a16="http://schemas.microsoft.com/office/drawing/2014/main" id="{FEACE555-A81A-DD26-3F9E-7AA6E76717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5331" y="2244724"/>
            <a:ext cx="4241800" cy="3225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B22C220-A879-7A68-3B56-449765E0E9D3}"/>
              </a:ext>
            </a:extLst>
          </p:cNvPr>
          <p:cNvSpPr txBox="1"/>
          <p:nvPr/>
        </p:nvSpPr>
        <p:spPr>
          <a:xfrm>
            <a:off x="1166813" y="2826572"/>
            <a:ext cx="4691063" cy="2062103"/>
          </a:xfrm>
          <a:prstGeom prst="rect">
            <a:avLst/>
          </a:prstGeom>
          <a:noFill/>
        </p:spPr>
        <p:txBody>
          <a:bodyPr wrap="square" rtlCol="0">
            <a:spAutoFit/>
          </a:bodyPr>
          <a:lstStyle/>
          <a:p>
            <a:r>
              <a:rPr lang="en-US" sz="3200" dirty="0"/>
              <a:t>Element:  Fe</a:t>
            </a:r>
          </a:p>
          <a:p>
            <a:endParaRPr lang="en-US" sz="3200" dirty="0"/>
          </a:p>
          <a:p>
            <a:r>
              <a:rPr lang="en-US" sz="3200" dirty="0"/>
              <a:t>Electron configuration:  </a:t>
            </a:r>
          </a:p>
          <a:p>
            <a:r>
              <a:rPr lang="en-US" sz="3200" dirty="0"/>
              <a:t>1s</a:t>
            </a:r>
            <a:r>
              <a:rPr lang="en-US" sz="3200" baseline="30000" dirty="0"/>
              <a:t>2</a:t>
            </a:r>
            <a:r>
              <a:rPr lang="en-US" sz="3200" dirty="0"/>
              <a:t> 2s</a:t>
            </a:r>
            <a:r>
              <a:rPr lang="en-US" sz="3200" baseline="30000" dirty="0"/>
              <a:t>2</a:t>
            </a:r>
            <a:r>
              <a:rPr lang="en-US" sz="3200" dirty="0"/>
              <a:t> 2p</a:t>
            </a:r>
            <a:r>
              <a:rPr lang="en-US" sz="3200" baseline="30000" dirty="0"/>
              <a:t>6</a:t>
            </a:r>
            <a:r>
              <a:rPr lang="en-US" sz="3200" dirty="0"/>
              <a:t> 3s</a:t>
            </a:r>
            <a:r>
              <a:rPr lang="en-US" sz="3200" baseline="30000" dirty="0"/>
              <a:t>2</a:t>
            </a:r>
            <a:r>
              <a:rPr lang="en-US" sz="3200" dirty="0"/>
              <a:t> 3p</a:t>
            </a:r>
            <a:r>
              <a:rPr lang="en-US" sz="3200" baseline="30000" dirty="0"/>
              <a:t>6</a:t>
            </a:r>
            <a:r>
              <a:rPr lang="en-US" sz="3200" dirty="0"/>
              <a:t> 4s</a:t>
            </a:r>
            <a:r>
              <a:rPr lang="en-US" sz="3200" baseline="30000" dirty="0"/>
              <a:t>2</a:t>
            </a:r>
            <a:r>
              <a:rPr lang="en-US" sz="3200" dirty="0"/>
              <a:t> 3d</a:t>
            </a:r>
            <a:r>
              <a:rPr lang="en-US" sz="3200" baseline="30000" dirty="0"/>
              <a:t>6</a:t>
            </a:r>
            <a:endParaRPr lang="en-US" baseline="30000" dirty="0"/>
          </a:p>
        </p:txBody>
      </p:sp>
      <p:sp>
        <p:nvSpPr>
          <p:cNvPr id="5" name="TextBox 4">
            <a:extLst>
              <a:ext uri="{FF2B5EF4-FFF2-40B4-BE49-F238E27FC236}">
                <a16:creationId xmlns:a16="http://schemas.microsoft.com/office/drawing/2014/main" id="{A7E24A82-BB1E-0630-0ECB-E4CD3953455B}"/>
              </a:ext>
            </a:extLst>
          </p:cNvPr>
          <p:cNvSpPr txBox="1"/>
          <p:nvPr/>
        </p:nvSpPr>
        <p:spPr>
          <a:xfrm>
            <a:off x="7200900" y="5470524"/>
            <a:ext cx="4659313" cy="646331"/>
          </a:xfrm>
          <a:prstGeom prst="rect">
            <a:avLst/>
          </a:prstGeom>
          <a:noFill/>
        </p:spPr>
        <p:txBody>
          <a:bodyPr wrap="square" rtlCol="0">
            <a:spAutoFit/>
          </a:bodyPr>
          <a:lstStyle/>
          <a:p>
            <a:r>
              <a:rPr lang="en-US" dirty="0"/>
              <a:t>Orbital filling diagram (based on electron configuration)</a:t>
            </a:r>
          </a:p>
        </p:txBody>
      </p:sp>
    </p:spTree>
    <p:extLst>
      <p:ext uri="{BB962C8B-B14F-4D97-AF65-F5344CB8AC3E}">
        <p14:creationId xmlns:p14="http://schemas.microsoft.com/office/powerpoint/2010/main" val="100112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F5750-F262-0519-1897-6343BA7B3488}"/>
              </a:ext>
            </a:extLst>
          </p:cNvPr>
          <p:cNvSpPr>
            <a:spLocks noGrp="1"/>
          </p:cNvSpPr>
          <p:nvPr>
            <p:ph type="title"/>
          </p:nvPr>
        </p:nvSpPr>
        <p:spPr/>
        <p:txBody>
          <a:bodyPr>
            <a:normAutofit fontScale="90000"/>
          </a:bodyPr>
          <a:lstStyle/>
          <a:p>
            <a:r>
              <a:rPr lang="en-US" b="1" dirty="0"/>
              <a:t>With lots of math and complexity added, they</a:t>
            </a:r>
            <a:br>
              <a:rPr lang="en-US" b="1" dirty="0"/>
            </a:br>
            <a:r>
              <a:rPr lang="en-US" b="1" dirty="0"/>
              <a:t>came up with the Quantum Model of the Atom!</a:t>
            </a:r>
          </a:p>
        </p:txBody>
      </p:sp>
      <p:pic>
        <p:nvPicPr>
          <p:cNvPr id="2050" name="Picture 2" descr="Quantum mechanic, Quantum mechanics, New names">
            <a:extLst>
              <a:ext uri="{FF2B5EF4-FFF2-40B4-BE49-F238E27FC236}">
                <a16:creationId xmlns:a16="http://schemas.microsoft.com/office/drawing/2014/main" id="{279F836F-D375-CF5A-21C5-D8A9E52AC1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26368" y="1690688"/>
            <a:ext cx="6974795" cy="4740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081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74BB6-E19F-AE96-A9A8-9390BA24A6C4}"/>
              </a:ext>
            </a:extLst>
          </p:cNvPr>
          <p:cNvSpPr>
            <a:spLocks noGrp="1"/>
          </p:cNvSpPr>
          <p:nvPr>
            <p:ph type="title"/>
          </p:nvPr>
        </p:nvSpPr>
        <p:spPr/>
        <p:txBody>
          <a:bodyPr/>
          <a:lstStyle/>
          <a:p>
            <a:r>
              <a:rPr lang="en-US" dirty="0"/>
              <a:t>The main properties of the quantum atom, compared to Bohr</a:t>
            </a:r>
          </a:p>
        </p:txBody>
      </p:sp>
      <p:graphicFrame>
        <p:nvGraphicFramePr>
          <p:cNvPr id="5" name="Table 4">
            <a:extLst>
              <a:ext uri="{FF2B5EF4-FFF2-40B4-BE49-F238E27FC236}">
                <a16:creationId xmlns:a16="http://schemas.microsoft.com/office/drawing/2014/main" id="{D5E47EDE-F46C-058A-BBB1-B6C7CECDA6D6}"/>
              </a:ext>
            </a:extLst>
          </p:cNvPr>
          <p:cNvGraphicFramePr>
            <a:graphicFrameLocks noGrp="1"/>
          </p:cNvGraphicFramePr>
          <p:nvPr>
            <p:extLst>
              <p:ext uri="{D42A27DB-BD31-4B8C-83A1-F6EECF244321}">
                <p14:modId xmlns:p14="http://schemas.microsoft.com/office/powerpoint/2010/main" val="4106689013"/>
              </p:ext>
            </p:extLst>
          </p:nvPr>
        </p:nvGraphicFramePr>
        <p:xfrm>
          <a:off x="1200149" y="1690688"/>
          <a:ext cx="10272714" cy="4754020"/>
        </p:xfrm>
        <a:graphic>
          <a:graphicData uri="http://schemas.openxmlformats.org/drawingml/2006/table">
            <a:tbl>
              <a:tblPr firstRow="1" firstCol="1" bandRow="1">
                <a:tableStyleId>{5C22544A-7EE6-4342-B048-85BDC9FD1C3A}</a:tableStyleId>
              </a:tblPr>
              <a:tblGrid>
                <a:gridCol w="5136357">
                  <a:extLst>
                    <a:ext uri="{9D8B030D-6E8A-4147-A177-3AD203B41FA5}">
                      <a16:colId xmlns:a16="http://schemas.microsoft.com/office/drawing/2014/main" val="708004238"/>
                    </a:ext>
                  </a:extLst>
                </a:gridCol>
                <a:gridCol w="5136357">
                  <a:extLst>
                    <a:ext uri="{9D8B030D-6E8A-4147-A177-3AD203B41FA5}">
                      <a16:colId xmlns:a16="http://schemas.microsoft.com/office/drawing/2014/main" val="973119399"/>
                    </a:ext>
                  </a:extLst>
                </a:gridCol>
              </a:tblGrid>
              <a:tr h="384812">
                <a:tc>
                  <a:txBody>
                    <a:bodyPr/>
                    <a:lstStyle/>
                    <a:p>
                      <a:pPr marL="0" marR="0" algn="ctr">
                        <a:spcBef>
                          <a:spcPts val="0"/>
                        </a:spcBef>
                        <a:spcAft>
                          <a:spcPts val="0"/>
                        </a:spcAft>
                      </a:pPr>
                      <a:r>
                        <a:rPr lang="en-US" sz="1800">
                          <a:effectLst/>
                        </a:rPr>
                        <a:t>Bohr</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tc>
                  <a:txBody>
                    <a:bodyPr/>
                    <a:lstStyle/>
                    <a:p>
                      <a:pPr marL="0" marR="0" algn="ctr">
                        <a:spcBef>
                          <a:spcPts val="0"/>
                        </a:spcBef>
                        <a:spcAft>
                          <a:spcPts val="0"/>
                        </a:spcAft>
                      </a:pPr>
                      <a:r>
                        <a:rPr lang="en-US" sz="1800">
                          <a:effectLst/>
                        </a:rPr>
                        <a:t>Quantum Mechanics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extLst>
                  <a:ext uri="{0D108BD9-81ED-4DB2-BD59-A6C34878D82A}">
                    <a16:rowId xmlns:a16="http://schemas.microsoft.com/office/drawing/2014/main" val="2310207217"/>
                  </a:ext>
                </a:extLst>
              </a:tr>
              <a:tr h="384812">
                <a:tc>
                  <a:txBody>
                    <a:bodyPr/>
                    <a:lstStyle/>
                    <a:p>
                      <a:pPr marL="0" marR="0">
                        <a:spcBef>
                          <a:spcPts val="0"/>
                        </a:spcBef>
                        <a:spcAft>
                          <a:spcPts val="0"/>
                        </a:spcAft>
                      </a:pPr>
                      <a:r>
                        <a:rPr lang="en-US" sz="1800">
                          <a:effectLst/>
                        </a:rPr>
                        <a:t>Electrons are particles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tc>
                  <a:txBody>
                    <a:bodyPr/>
                    <a:lstStyle/>
                    <a:p>
                      <a:pPr marL="0" marR="0">
                        <a:spcBef>
                          <a:spcPts val="0"/>
                        </a:spcBef>
                        <a:spcAft>
                          <a:spcPts val="0"/>
                        </a:spcAft>
                      </a:pPr>
                      <a:r>
                        <a:rPr lang="en-US" sz="1800" dirty="0">
                          <a:effectLst/>
                        </a:rPr>
                        <a:t>Electrons are waves that act like force fields</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extLst>
                  <a:ext uri="{0D108BD9-81ED-4DB2-BD59-A6C34878D82A}">
                    <a16:rowId xmlns:a16="http://schemas.microsoft.com/office/drawing/2014/main" val="1602791425"/>
                  </a:ext>
                </a:extLst>
              </a:tr>
              <a:tr h="592019">
                <a:tc>
                  <a:txBody>
                    <a:bodyPr/>
                    <a:lstStyle/>
                    <a:p>
                      <a:pPr marL="0" marR="0">
                        <a:spcBef>
                          <a:spcPts val="0"/>
                        </a:spcBef>
                        <a:spcAft>
                          <a:spcPts val="0"/>
                        </a:spcAft>
                      </a:pPr>
                      <a:r>
                        <a:rPr lang="en-US" sz="1800">
                          <a:effectLst/>
                        </a:rPr>
                        <a:t>Electrons travel in circular orbitals around the nucleus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tc>
                  <a:txBody>
                    <a:bodyPr/>
                    <a:lstStyle/>
                    <a:p>
                      <a:pPr marL="0" marR="0">
                        <a:spcBef>
                          <a:spcPts val="0"/>
                        </a:spcBef>
                        <a:spcAft>
                          <a:spcPts val="0"/>
                        </a:spcAft>
                      </a:pPr>
                      <a:r>
                        <a:rPr lang="en-US" sz="1800">
                          <a:effectLst/>
                        </a:rPr>
                        <a:t>Electrons don’t travel.  They’re 3-D waves centered on the nucleus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extLst>
                  <a:ext uri="{0D108BD9-81ED-4DB2-BD59-A6C34878D82A}">
                    <a16:rowId xmlns:a16="http://schemas.microsoft.com/office/drawing/2014/main" val="2471743624"/>
                  </a:ext>
                </a:extLst>
              </a:tr>
              <a:tr h="799225">
                <a:tc>
                  <a:txBody>
                    <a:bodyPr/>
                    <a:lstStyle/>
                    <a:p>
                      <a:pPr marL="0" marR="0">
                        <a:spcBef>
                          <a:spcPts val="0"/>
                        </a:spcBef>
                        <a:spcAft>
                          <a:spcPts val="0"/>
                        </a:spcAft>
                      </a:pPr>
                      <a:r>
                        <a:rPr lang="en-US" sz="1800">
                          <a:effectLst/>
                        </a:rPr>
                        <a:t>The farther an orbital is from the nucleus, the more energy it has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tc>
                  <a:txBody>
                    <a:bodyPr/>
                    <a:lstStyle/>
                    <a:p>
                      <a:pPr marL="0" marR="0">
                        <a:spcBef>
                          <a:spcPts val="0"/>
                        </a:spcBef>
                        <a:spcAft>
                          <a:spcPts val="0"/>
                        </a:spcAft>
                      </a:pPr>
                      <a:r>
                        <a:rPr lang="en-US" sz="1800">
                          <a:effectLst/>
                        </a:rPr>
                        <a:t>Orbital energies are mathematically derived, not dependent on size.</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extLst>
                  <a:ext uri="{0D108BD9-81ED-4DB2-BD59-A6C34878D82A}">
                    <a16:rowId xmlns:a16="http://schemas.microsoft.com/office/drawing/2014/main" val="814649840"/>
                  </a:ext>
                </a:extLst>
              </a:tr>
              <a:tr h="1006432">
                <a:tc>
                  <a:txBody>
                    <a:bodyPr/>
                    <a:lstStyle/>
                    <a:p>
                      <a:pPr marL="0" marR="0">
                        <a:spcBef>
                          <a:spcPts val="0"/>
                        </a:spcBef>
                        <a:spcAft>
                          <a:spcPts val="0"/>
                        </a:spcAft>
                      </a:pPr>
                      <a:r>
                        <a:rPr lang="en-US" sz="1800" dirty="0">
                          <a:effectLst/>
                        </a:rPr>
                        <a:t>Only one variable (n) is used to determine orbital energies</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tc>
                  <a:txBody>
                    <a:bodyPr/>
                    <a:lstStyle/>
                    <a:p>
                      <a:pPr marL="0" marR="0">
                        <a:spcBef>
                          <a:spcPts val="0"/>
                        </a:spcBef>
                        <a:spcAft>
                          <a:spcPts val="0"/>
                        </a:spcAft>
                      </a:pPr>
                      <a:r>
                        <a:rPr lang="en-US" sz="1800">
                          <a:effectLst/>
                        </a:rPr>
                        <a:t>Four variables called quantum numbers are needed to determine orbital energies, sizes, and shapes.</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extLst>
                  <a:ext uri="{0D108BD9-81ED-4DB2-BD59-A6C34878D82A}">
                    <a16:rowId xmlns:a16="http://schemas.microsoft.com/office/drawing/2014/main" val="3561716935"/>
                  </a:ext>
                </a:extLst>
              </a:tr>
              <a:tr h="592019">
                <a:tc>
                  <a:txBody>
                    <a:bodyPr/>
                    <a:lstStyle/>
                    <a:p>
                      <a:pPr marL="0" marR="0">
                        <a:spcBef>
                          <a:spcPts val="0"/>
                        </a:spcBef>
                        <a:spcAft>
                          <a:spcPts val="0"/>
                        </a:spcAft>
                      </a:pPr>
                      <a:r>
                        <a:rPr lang="en-US" sz="1800">
                          <a:effectLst/>
                        </a:rPr>
                        <a:t>Orbitals never overlap one another</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tc>
                  <a:txBody>
                    <a:bodyPr/>
                    <a:lstStyle/>
                    <a:p>
                      <a:pPr marL="0" marR="0">
                        <a:spcBef>
                          <a:spcPts val="0"/>
                        </a:spcBef>
                        <a:spcAft>
                          <a:spcPts val="0"/>
                        </a:spcAft>
                      </a:pPr>
                      <a:r>
                        <a:rPr lang="en-US" sz="1800">
                          <a:effectLst/>
                        </a:rPr>
                        <a:t>Orbitals can occupy the same space as one another.</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extLst>
                  <a:ext uri="{0D108BD9-81ED-4DB2-BD59-A6C34878D82A}">
                    <a16:rowId xmlns:a16="http://schemas.microsoft.com/office/drawing/2014/main" val="3653885826"/>
                  </a:ext>
                </a:extLst>
              </a:tr>
              <a:tr h="592019">
                <a:tc>
                  <a:txBody>
                    <a:bodyPr/>
                    <a:lstStyle/>
                    <a:p>
                      <a:pPr marL="0" marR="0">
                        <a:spcBef>
                          <a:spcPts val="0"/>
                        </a:spcBef>
                        <a:spcAft>
                          <a:spcPts val="0"/>
                        </a:spcAft>
                      </a:pPr>
                      <a:r>
                        <a:rPr lang="en-US" sz="1800">
                          <a:effectLst/>
                        </a:rPr>
                        <a:t>Some orbitals can hold more electrons than others (2, 8, 18…)</a:t>
                      </a:r>
                      <a:endParaRPr lang="en-US" sz="160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tc>
                  <a:txBody>
                    <a:bodyPr/>
                    <a:lstStyle/>
                    <a:p>
                      <a:pPr marL="0" marR="0">
                        <a:spcBef>
                          <a:spcPts val="0"/>
                        </a:spcBef>
                        <a:spcAft>
                          <a:spcPts val="0"/>
                        </a:spcAft>
                      </a:pPr>
                      <a:r>
                        <a:rPr lang="en-US" sz="1800" dirty="0">
                          <a:effectLst/>
                        </a:rPr>
                        <a:t>All orbitals hold a maximum of two electrons.</a:t>
                      </a:r>
                      <a:endParaRPr lang="en-US" sz="16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70919" marR="70919" marT="88803" marB="88803" anchor="ctr"/>
                </a:tc>
                <a:extLst>
                  <a:ext uri="{0D108BD9-81ED-4DB2-BD59-A6C34878D82A}">
                    <a16:rowId xmlns:a16="http://schemas.microsoft.com/office/drawing/2014/main" val="3020292962"/>
                  </a:ext>
                </a:extLst>
              </a:tr>
            </a:tbl>
          </a:graphicData>
        </a:graphic>
      </p:graphicFrame>
    </p:spTree>
    <p:extLst>
      <p:ext uri="{BB962C8B-B14F-4D97-AF65-F5344CB8AC3E}">
        <p14:creationId xmlns:p14="http://schemas.microsoft.com/office/powerpoint/2010/main" val="1971554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538C73-2114-60EF-F66B-E5C2331995B4}"/>
              </a:ext>
            </a:extLst>
          </p:cNvPr>
          <p:cNvSpPr>
            <a:spLocks noGrp="1"/>
          </p:cNvSpPr>
          <p:nvPr>
            <p:ph type="title"/>
          </p:nvPr>
        </p:nvSpPr>
        <p:spPr/>
        <p:txBody>
          <a:bodyPr/>
          <a:lstStyle/>
          <a:p>
            <a:r>
              <a:rPr lang="en-US" b="1" dirty="0"/>
              <a:t>Let’s examine these points one by one</a:t>
            </a:r>
          </a:p>
        </p:txBody>
      </p:sp>
      <p:sp>
        <p:nvSpPr>
          <p:cNvPr id="4" name="TextBox 3">
            <a:extLst>
              <a:ext uri="{FF2B5EF4-FFF2-40B4-BE49-F238E27FC236}">
                <a16:creationId xmlns:a16="http://schemas.microsoft.com/office/drawing/2014/main" id="{9F527CDD-70A8-E50A-21A9-E24379CF2AFD}"/>
              </a:ext>
            </a:extLst>
          </p:cNvPr>
          <p:cNvSpPr txBox="1"/>
          <p:nvPr/>
        </p:nvSpPr>
        <p:spPr>
          <a:xfrm>
            <a:off x="1228725" y="1690688"/>
            <a:ext cx="10125075" cy="4401205"/>
          </a:xfrm>
          <a:prstGeom prst="rect">
            <a:avLst/>
          </a:prstGeom>
          <a:noFill/>
        </p:spPr>
        <p:txBody>
          <a:bodyPr wrap="square" rtlCol="0">
            <a:spAutoFit/>
          </a:bodyPr>
          <a:lstStyle/>
          <a:p>
            <a:r>
              <a:rPr lang="en-US" sz="2800" b="1" dirty="0"/>
              <a:t>Electrons are waves that act like force fields:</a:t>
            </a:r>
          </a:p>
          <a:p>
            <a:pPr marL="457200" indent="-457200">
              <a:buFont typeface="Arial" panose="020B0604020202020204" pitchFamily="34" charset="0"/>
              <a:buChar char="•"/>
            </a:pPr>
            <a:r>
              <a:rPr lang="en-US" sz="2800" dirty="0"/>
              <a:t>Let’s imagine what happens when you put two magnets near each other.</a:t>
            </a:r>
          </a:p>
          <a:p>
            <a:pPr marL="457200" indent="-457200">
              <a:buFont typeface="Arial" panose="020B0604020202020204" pitchFamily="34" charset="0"/>
              <a:buChar char="•"/>
            </a:pPr>
            <a:r>
              <a:rPr lang="en-US" sz="2800" dirty="0"/>
              <a:t>At a long distance, the magnets don’t seem to notice each other.</a:t>
            </a:r>
          </a:p>
          <a:p>
            <a:pPr marL="457200" indent="-457200">
              <a:buFont typeface="Arial" panose="020B0604020202020204" pitchFamily="34" charset="0"/>
              <a:buChar char="•"/>
            </a:pPr>
            <a:r>
              <a:rPr lang="en-US" sz="2800" dirty="0"/>
              <a:t>As the distance decreases, the magnets have increasing effect on each other.</a:t>
            </a:r>
          </a:p>
          <a:p>
            <a:pPr marL="457200" indent="-457200">
              <a:buFont typeface="Arial" panose="020B0604020202020204" pitchFamily="34" charset="0"/>
              <a:buChar char="•"/>
            </a:pPr>
            <a:r>
              <a:rPr lang="en-US" sz="2800" dirty="0"/>
              <a:t>At a very close distance, there’s a strong interaction.</a:t>
            </a:r>
          </a:p>
          <a:p>
            <a:pPr marL="457200" indent="-457200">
              <a:buFont typeface="Arial" panose="020B0604020202020204" pitchFamily="34" charset="0"/>
              <a:buChar char="•"/>
            </a:pPr>
            <a:r>
              <a:rPr lang="en-US" sz="2800" dirty="0"/>
              <a:t>This type of force field is called a “magnetic field”</a:t>
            </a:r>
          </a:p>
          <a:p>
            <a:pPr marL="457200" indent="-457200">
              <a:buFont typeface="Arial" panose="020B0604020202020204" pitchFamily="34" charset="0"/>
              <a:buChar char="•"/>
            </a:pPr>
            <a:r>
              <a:rPr lang="en-US" sz="2800" dirty="0"/>
              <a:t>Electrons behave in the same way, exerting an electromagnetic force of their own.</a:t>
            </a:r>
          </a:p>
        </p:txBody>
      </p:sp>
    </p:spTree>
    <p:extLst>
      <p:ext uri="{BB962C8B-B14F-4D97-AF65-F5344CB8AC3E}">
        <p14:creationId xmlns:p14="http://schemas.microsoft.com/office/powerpoint/2010/main" val="7271773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574B326-E04C-F3A2-73D9-B0ED3D861544}"/>
              </a:ext>
            </a:extLst>
          </p:cNvPr>
          <p:cNvSpPr txBox="1"/>
          <p:nvPr/>
        </p:nvSpPr>
        <p:spPr>
          <a:xfrm>
            <a:off x="1195387" y="657226"/>
            <a:ext cx="9801225" cy="2246769"/>
          </a:xfrm>
          <a:prstGeom prst="rect">
            <a:avLst/>
          </a:prstGeom>
          <a:noFill/>
        </p:spPr>
        <p:txBody>
          <a:bodyPr wrap="square" rtlCol="0">
            <a:spAutoFit/>
          </a:bodyPr>
          <a:lstStyle/>
          <a:p>
            <a:r>
              <a:rPr lang="en-US" sz="2800" dirty="0"/>
              <a:t>It’s important to notice that electrons aren’t little points of matter that bounce around inside of these shapes.  Instead, the electron itself takes up the entire space within that shape.  </a:t>
            </a:r>
          </a:p>
          <a:p>
            <a:r>
              <a:rPr lang="en-US" sz="2800" dirty="0"/>
              <a:t>Unlike the point electron, it’s much easier to think of electrons as being smeared out in 3-dimensions</a:t>
            </a:r>
            <a:r>
              <a:rPr lang="en-US" dirty="0"/>
              <a:t>.</a:t>
            </a:r>
          </a:p>
        </p:txBody>
      </p:sp>
      <p:pic>
        <p:nvPicPr>
          <p:cNvPr id="6146" name="Picture 2" descr="The Life And Death Of Stars">
            <a:extLst>
              <a:ext uri="{FF2B5EF4-FFF2-40B4-BE49-F238E27FC236}">
                <a16:creationId xmlns:a16="http://schemas.microsoft.com/office/drawing/2014/main" id="{85E91AA5-4D5D-6226-3D45-DA6BF4A021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7275" y="3189745"/>
            <a:ext cx="5209730" cy="2862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24228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What do s, p &amp; d orbitals look like? - Visualizing Orbitals using  Computational Chemistry (Part Two) - YouTube">
            <a:extLst>
              <a:ext uri="{FF2B5EF4-FFF2-40B4-BE49-F238E27FC236}">
                <a16:creationId xmlns:a16="http://schemas.microsoft.com/office/drawing/2014/main" id="{BA60710A-FDCD-05D1-424B-804A15FDF2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386" y="1690688"/>
            <a:ext cx="7205133" cy="405288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BFD2F57-4CB0-4DA0-1F02-04BB6AB764A5}"/>
              </a:ext>
            </a:extLst>
          </p:cNvPr>
          <p:cNvSpPr txBox="1"/>
          <p:nvPr/>
        </p:nvSpPr>
        <p:spPr>
          <a:xfrm>
            <a:off x="7367966" y="2125087"/>
            <a:ext cx="4243388" cy="3046988"/>
          </a:xfrm>
          <a:prstGeom prst="rect">
            <a:avLst/>
          </a:prstGeom>
          <a:noFill/>
        </p:spPr>
        <p:txBody>
          <a:bodyPr wrap="square" rtlCol="0">
            <a:spAutoFit/>
          </a:bodyPr>
          <a:lstStyle/>
          <a:p>
            <a:r>
              <a:rPr lang="en-US" sz="2400" dirty="0"/>
              <a:t>Orbitals take different 3-D shapes, depending on the type of orbital.  Think of them as being like balloons consisting of an outer skin and its contents.  In the same way, these shapes and everything within them is the electron.</a:t>
            </a:r>
          </a:p>
        </p:txBody>
      </p:sp>
      <p:sp>
        <p:nvSpPr>
          <p:cNvPr id="2" name="Title 1">
            <a:extLst>
              <a:ext uri="{FF2B5EF4-FFF2-40B4-BE49-F238E27FC236}">
                <a16:creationId xmlns:a16="http://schemas.microsoft.com/office/drawing/2014/main" id="{8FE4A762-BFD6-C9AA-F29C-2A63BED7E6EC}"/>
              </a:ext>
            </a:extLst>
          </p:cNvPr>
          <p:cNvSpPr>
            <a:spLocks noGrp="1"/>
          </p:cNvSpPr>
          <p:nvPr>
            <p:ph type="title"/>
          </p:nvPr>
        </p:nvSpPr>
        <p:spPr>
          <a:xfrm>
            <a:off x="838200" y="412224"/>
            <a:ext cx="10515600" cy="1600378"/>
          </a:xfrm>
        </p:spPr>
        <p:txBody>
          <a:bodyPr/>
          <a:lstStyle/>
          <a:p>
            <a:r>
              <a:rPr lang="en-US" b="1" dirty="0"/>
              <a:t>What actual electrons look like in the quantum model</a:t>
            </a:r>
          </a:p>
        </p:txBody>
      </p:sp>
      <p:sp>
        <p:nvSpPr>
          <p:cNvPr id="6" name="Rectangle 5">
            <a:extLst>
              <a:ext uri="{FF2B5EF4-FFF2-40B4-BE49-F238E27FC236}">
                <a16:creationId xmlns:a16="http://schemas.microsoft.com/office/drawing/2014/main" id="{292E0E92-BF21-0D52-8CC6-8B7D69B6B705}"/>
              </a:ext>
            </a:extLst>
          </p:cNvPr>
          <p:cNvSpPr/>
          <p:nvPr/>
        </p:nvSpPr>
        <p:spPr>
          <a:xfrm>
            <a:off x="722489" y="1848323"/>
            <a:ext cx="6315189" cy="79022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DE6B349B-1DBA-B5A1-E05D-4F2118AD378F}"/>
              </a:ext>
            </a:extLst>
          </p:cNvPr>
          <p:cNvSpPr txBox="1"/>
          <p:nvPr/>
        </p:nvSpPr>
        <p:spPr>
          <a:xfrm>
            <a:off x="838200" y="2012602"/>
            <a:ext cx="5878689" cy="461665"/>
          </a:xfrm>
          <a:prstGeom prst="rect">
            <a:avLst/>
          </a:prstGeom>
          <a:noFill/>
        </p:spPr>
        <p:txBody>
          <a:bodyPr wrap="square" rtlCol="0">
            <a:spAutoFit/>
          </a:bodyPr>
          <a:lstStyle/>
          <a:p>
            <a:pPr algn="ctr"/>
            <a:r>
              <a:rPr lang="en-US" sz="2400" b="1" dirty="0"/>
              <a:t>s, p, and d-orbitals</a:t>
            </a:r>
          </a:p>
        </p:txBody>
      </p:sp>
    </p:spTree>
    <p:extLst>
      <p:ext uri="{BB962C8B-B14F-4D97-AF65-F5344CB8AC3E}">
        <p14:creationId xmlns:p14="http://schemas.microsoft.com/office/powerpoint/2010/main" val="1395192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1A9EFD-AF66-71CD-33E9-856DC6EBD888}"/>
              </a:ext>
            </a:extLst>
          </p:cNvPr>
          <p:cNvSpPr>
            <a:spLocks noGrp="1"/>
          </p:cNvSpPr>
          <p:nvPr>
            <p:ph type="title"/>
          </p:nvPr>
        </p:nvSpPr>
        <p:spPr/>
        <p:txBody>
          <a:bodyPr>
            <a:normAutofit fontScale="90000"/>
          </a:bodyPr>
          <a:lstStyle/>
          <a:p>
            <a:r>
              <a:rPr lang="en-US" b="1" dirty="0"/>
              <a:t>The energy of an electron isn’t determined by distance from the nucleus, but by mathematical equations.</a:t>
            </a:r>
          </a:p>
        </p:txBody>
      </p:sp>
      <p:sp>
        <p:nvSpPr>
          <p:cNvPr id="3" name="Content Placeholder 2">
            <a:extLst>
              <a:ext uri="{FF2B5EF4-FFF2-40B4-BE49-F238E27FC236}">
                <a16:creationId xmlns:a16="http://schemas.microsoft.com/office/drawing/2014/main" id="{0EA71B8B-A9EA-3F16-1101-18D998A629F3}"/>
              </a:ext>
            </a:extLst>
          </p:cNvPr>
          <p:cNvSpPr>
            <a:spLocks noGrp="1"/>
          </p:cNvSpPr>
          <p:nvPr>
            <p:ph idx="1"/>
          </p:nvPr>
        </p:nvSpPr>
        <p:spPr>
          <a:xfrm>
            <a:off x="838200" y="2141537"/>
            <a:ext cx="10515600" cy="4351338"/>
          </a:xfrm>
        </p:spPr>
        <p:txBody>
          <a:bodyPr>
            <a:normAutofit lnSpcReduction="10000"/>
          </a:bodyPr>
          <a:lstStyle/>
          <a:p>
            <a:pPr marL="0" indent="0">
              <a:buNone/>
            </a:pPr>
            <a:r>
              <a:rPr lang="en-US" sz="3200" dirty="0"/>
              <a:t>In the Bohr model, electrons travel in circular orbitals around the nucleus.  The further these electrons are from the nucleus, the more energy they have.</a:t>
            </a:r>
          </a:p>
          <a:p>
            <a:pPr marL="0" indent="0">
              <a:buNone/>
            </a:pPr>
            <a:endParaRPr lang="en-US" dirty="0"/>
          </a:p>
          <a:p>
            <a:pPr marL="0" indent="0">
              <a:buNone/>
            </a:pPr>
            <a:r>
              <a:rPr lang="en-US" sz="3200" dirty="0"/>
              <a:t>In the quantum model, the energies of the electrons depends on the mathematical equations that can be used to describe their shapes.</a:t>
            </a:r>
          </a:p>
          <a:p>
            <a:r>
              <a:rPr lang="en-US" sz="3200" dirty="0"/>
              <a:t>Note:  It may be that energetic electrons are bigger than electrons with lower energy.  This is a coincidence.</a:t>
            </a:r>
          </a:p>
        </p:txBody>
      </p:sp>
    </p:spTree>
    <p:extLst>
      <p:ext uri="{BB962C8B-B14F-4D97-AF65-F5344CB8AC3E}">
        <p14:creationId xmlns:p14="http://schemas.microsoft.com/office/powerpoint/2010/main" val="2237230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35B1C2-5CB3-9C9A-F04F-C1B21A6C17A3}"/>
              </a:ext>
            </a:extLst>
          </p:cNvPr>
          <p:cNvSpPr>
            <a:spLocks noGrp="1"/>
          </p:cNvSpPr>
          <p:nvPr>
            <p:ph type="title"/>
          </p:nvPr>
        </p:nvSpPr>
        <p:spPr>
          <a:xfrm>
            <a:off x="699823" y="715036"/>
            <a:ext cx="10515600" cy="1325563"/>
          </a:xfrm>
        </p:spPr>
        <p:txBody>
          <a:bodyPr>
            <a:normAutofit fontScale="90000"/>
          </a:bodyPr>
          <a:lstStyle/>
          <a:p>
            <a:r>
              <a:rPr lang="en-US" b="1" dirty="0"/>
              <a:t>Four variables are used to describe the shapes and energies of orbitals instead of the one variable (n) in the Bohr model.</a:t>
            </a:r>
          </a:p>
        </p:txBody>
      </p:sp>
      <p:sp>
        <p:nvSpPr>
          <p:cNvPr id="3" name="Content Placeholder 2">
            <a:extLst>
              <a:ext uri="{FF2B5EF4-FFF2-40B4-BE49-F238E27FC236}">
                <a16:creationId xmlns:a16="http://schemas.microsoft.com/office/drawing/2014/main" id="{24126E32-F84A-93A0-A92E-F9DC6771628F}"/>
              </a:ext>
            </a:extLst>
          </p:cNvPr>
          <p:cNvSpPr>
            <a:spLocks noGrp="1"/>
          </p:cNvSpPr>
          <p:nvPr>
            <p:ph idx="1"/>
          </p:nvPr>
        </p:nvSpPr>
        <p:spPr>
          <a:xfrm>
            <a:off x="838200" y="2384424"/>
            <a:ext cx="10515600" cy="4351338"/>
          </a:xfrm>
        </p:spPr>
        <p:txBody>
          <a:bodyPr/>
          <a:lstStyle/>
          <a:p>
            <a:pPr marL="0" indent="0">
              <a:buNone/>
            </a:pPr>
            <a:r>
              <a:rPr lang="en-US" dirty="0"/>
              <a:t>In Bohr, the variable “n” measures only the distance (and thus, energy) of the electron from the nucleus.  The shape of all orbitals is assumed to be circular.</a:t>
            </a:r>
          </a:p>
          <a:p>
            <a:pPr marL="0" indent="0">
              <a:buNone/>
            </a:pPr>
            <a:endParaRPr lang="en-US" dirty="0"/>
          </a:p>
          <a:p>
            <a:pPr marL="0" indent="0">
              <a:buNone/>
            </a:pPr>
            <a:r>
              <a:rPr lang="en-US" dirty="0"/>
              <a:t>In quantum mechanics, four variables (n, l, m</a:t>
            </a:r>
            <a:r>
              <a:rPr lang="en-US" baseline="-25000" dirty="0"/>
              <a:t>l</a:t>
            </a:r>
            <a:r>
              <a:rPr lang="en-US" dirty="0"/>
              <a:t>, </a:t>
            </a:r>
            <a:r>
              <a:rPr lang="en-US" dirty="0" err="1"/>
              <a:t>m</a:t>
            </a:r>
            <a:r>
              <a:rPr lang="en-US" baseline="-25000" dirty="0" err="1"/>
              <a:t>s</a:t>
            </a:r>
            <a:r>
              <a:rPr lang="en-US" dirty="0"/>
              <a:t>) are used to describe an electron (these extra variables is what makes the electrons look so weird.</a:t>
            </a:r>
          </a:p>
          <a:p>
            <a:r>
              <a:rPr lang="en-US" dirty="0"/>
              <a:t>Let’s find out more about these on the next slide…</a:t>
            </a:r>
          </a:p>
        </p:txBody>
      </p:sp>
      <p:pic>
        <p:nvPicPr>
          <p:cNvPr id="1026" name="Picture 2" descr="Four Clip Art at Clker.com - vector clip art online, royalty free &amp; public  domain">
            <a:extLst>
              <a:ext uri="{FF2B5EF4-FFF2-40B4-BE49-F238E27FC236}">
                <a16:creationId xmlns:a16="http://schemas.microsoft.com/office/drawing/2014/main" id="{B5B2DE33-2F9B-0884-4226-FD9BA644C2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5213"/>
            <a:ext cx="699823" cy="699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8938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14739</TotalTime>
  <Words>1521</Words>
  <Application>Microsoft Macintosh PowerPoint</Application>
  <PresentationFormat>Widescreen</PresentationFormat>
  <Paragraphs>137</Paragraphs>
  <Slides>21</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The magical world of quantum mechanics</vt:lpstr>
      <vt:lpstr>As we mentioned a while back, the Bohr model wasn’t perfect</vt:lpstr>
      <vt:lpstr>With lots of math and complexity added, they came up with the Quantum Model of the Atom!</vt:lpstr>
      <vt:lpstr>The main properties of the quantum atom, compared to Bohr</vt:lpstr>
      <vt:lpstr>Let’s examine these points one by one</vt:lpstr>
      <vt:lpstr>PowerPoint Presentation</vt:lpstr>
      <vt:lpstr>What actual electrons look like in the quantum model</vt:lpstr>
      <vt:lpstr>The energy of an electron isn’t determined by distance from the nucleus, but by mathematical equations.</vt:lpstr>
      <vt:lpstr>Four variables are used to describe the shapes and energies of orbitals instead of the one variable (n) in the Bohr model.</vt:lpstr>
      <vt:lpstr>Quantum numbers:  n, l, ml, and ms</vt:lpstr>
      <vt:lpstr>What effect these have on the properties of orbitals</vt:lpstr>
      <vt:lpstr>Orbitals can overlap!</vt:lpstr>
      <vt:lpstr>All orbitals hold a maximum of 2 electrons</vt:lpstr>
      <vt:lpstr>So, how do we describe where the electrons go?</vt:lpstr>
      <vt:lpstr>And how do we do this?</vt:lpstr>
      <vt:lpstr>How to write electron configurations:</vt:lpstr>
      <vt:lpstr>What electron configurations look like:</vt:lpstr>
      <vt:lpstr>Let’s write some simple electron configurations for various elements.</vt:lpstr>
      <vt:lpstr>Abbreviated electron configurations:</vt:lpstr>
      <vt:lpstr>Putting it in pictures:  Orbital filling diagrams</vt:lpstr>
      <vt:lpstr>Drawing orbital filling diagrams:  Draw the electron configuration as a picture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magical world of quantum mechanics</dc:title>
  <dc:creator>Ian Guch</dc:creator>
  <cp:lastModifiedBy>Ian Guch</cp:lastModifiedBy>
  <cp:revision>15</cp:revision>
  <dcterms:created xsi:type="dcterms:W3CDTF">2022-09-13T12:45:54Z</dcterms:created>
  <dcterms:modified xsi:type="dcterms:W3CDTF">2023-10-19T15:52:06Z</dcterms:modified>
</cp:coreProperties>
</file>